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7"/>
  </p:notesMasterIdLst>
  <p:handoutMasterIdLst>
    <p:handoutMasterId r:id="rId38"/>
  </p:handoutMasterIdLst>
  <p:sldIdLst>
    <p:sldId id="256" r:id="rId5"/>
    <p:sldId id="262" r:id="rId6"/>
    <p:sldId id="306" r:id="rId7"/>
    <p:sldId id="302" r:id="rId8"/>
    <p:sldId id="307" r:id="rId9"/>
    <p:sldId id="308" r:id="rId10"/>
    <p:sldId id="309" r:id="rId11"/>
    <p:sldId id="310" r:id="rId12"/>
    <p:sldId id="311" r:id="rId13"/>
    <p:sldId id="312" r:id="rId14"/>
    <p:sldId id="313" r:id="rId15"/>
    <p:sldId id="314" r:id="rId16"/>
    <p:sldId id="315" r:id="rId17"/>
    <p:sldId id="316" r:id="rId18"/>
    <p:sldId id="317" r:id="rId19"/>
    <p:sldId id="318" r:id="rId20"/>
    <p:sldId id="319" r:id="rId21"/>
    <p:sldId id="320" r:id="rId22"/>
    <p:sldId id="321" r:id="rId23"/>
    <p:sldId id="322" r:id="rId24"/>
    <p:sldId id="323" r:id="rId25"/>
    <p:sldId id="324" r:id="rId26"/>
    <p:sldId id="325" r:id="rId27"/>
    <p:sldId id="326" r:id="rId28"/>
    <p:sldId id="327" r:id="rId29"/>
    <p:sldId id="329" r:id="rId30"/>
    <p:sldId id="328" r:id="rId31"/>
    <p:sldId id="330" r:id="rId32"/>
    <p:sldId id="331" r:id="rId33"/>
    <p:sldId id="332" r:id="rId34"/>
    <p:sldId id="333" r:id="rId35"/>
    <p:sldId id="334" r:id="rId3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1301E2F-0989-DDA2-28DE-1A7986B9A59A}" name="Grossman, Andrew" initials="GA" userId="S::andrew.grossman2@mail.house.gov::a64230db-7b62-4f2b-98fd-67b971e716ad" providerId="AD"/>
  <p188:author id="{C5B94162-B986-3073-AF87-7382F9EE11EC}" name="Lin, Alice" initials="LA" userId="S::alice.lin@mail.house.gov::4f8333ef-02b7-4496-8c96-4eea43cb7c68" providerId="AD"/>
  <p188:author id="{30C4B7B7-F084-6E9B-696A-51F59E2DF560}" name="Ayyagari, Praveen" initials="AP" userId="S::praveen.ayyagari@mail.house.gov::8064b4d4-9815-4af3-a958-62c3ae53cd80" providerId="AD"/>
  <p188:author id="{2A8F02CF-C569-D190-8C3C-8785543D199B}" name="Peachey, Dylan" initials="PD" userId="S::Dylan.Opalich1@mail.house.gov::97cca2b5-88a7-46e8-8a56-c9478309d083"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2E54"/>
    <a:srgbClr val="7FBCFF"/>
    <a:srgbClr val="5E6C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3CFB44-5E6C-5F44-B9BE-E5E431EA224A}" v="9" dt="2022-09-28T20:41:08.941"/>
    <p1510:client id="{246BD651-B01A-41E7-8983-3ECA64475982}" v="132" dt="2022-09-28T21:07:20.651"/>
    <p1510:client id="{408DAA7E-B32A-41BB-9C22-D5FD25ED37E9}" v="364" dt="2022-09-29T14:32:27.0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93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 Alice" userId="4f8333ef-02b7-4496-8c96-4eea43cb7c68" providerId="ADAL" clId="{213CFB44-5E6C-5F44-B9BE-E5E431EA224A}"/>
    <pc:docChg chg="modSld">
      <pc:chgData name="Lin, Alice" userId="4f8333ef-02b7-4496-8c96-4eea43cb7c68" providerId="ADAL" clId="{213CFB44-5E6C-5F44-B9BE-E5E431EA224A}" dt="2022-09-28T20:41:08.941" v="8" actId="20577"/>
      <pc:docMkLst>
        <pc:docMk/>
      </pc:docMkLst>
      <pc:sldChg chg="modSp">
        <pc:chgData name="Lin, Alice" userId="4f8333ef-02b7-4496-8c96-4eea43cb7c68" providerId="ADAL" clId="{213CFB44-5E6C-5F44-B9BE-E5E431EA224A}" dt="2022-09-28T20:41:08.941" v="8" actId="20577"/>
        <pc:sldMkLst>
          <pc:docMk/>
          <pc:sldMk cId="329297217" sldId="316"/>
        </pc:sldMkLst>
        <pc:spChg chg="mod">
          <ac:chgData name="Lin, Alice" userId="4f8333ef-02b7-4496-8c96-4eea43cb7c68" providerId="ADAL" clId="{213CFB44-5E6C-5F44-B9BE-E5E431EA224A}" dt="2022-09-28T20:41:08.941" v="8" actId="20577"/>
          <ac:spMkLst>
            <pc:docMk/>
            <pc:sldMk cId="329297217" sldId="316"/>
            <ac:spMk id="3" creationId="{A4B61AE5-DC29-B97B-EE50-97C76B536F0B}"/>
          </ac:spMkLst>
        </pc:spChg>
      </pc:sldChg>
    </pc:docChg>
  </pc:docChgLst>
  <pc:docChgLst>
    <pc:chgData name="Peachey, Dylan" userId="97cca2b5-88a7-46e8-8a56-c9478309d083" providerId="ADAL" clId="{408DAA7E-B32A-41BB-9C22-D5FD25ED37E9}"/>
    <pc:docChg chg="modSld sldOrd modNotesMaster">
      <pc:chgData name="Peachey, Dylan" userId="97cca2b5-88a7-46e8-8a56-c9478309d083" providerId="ADAL" clId="{408DAA7E-B32A-41BB-9C22-D5FD25ED37E9}" dt="2022-09-29T17:39:23.290" v="360" actId="20577"/>
      <pc:docMkLst>
        <pc:docMk/>
      </pc:docMkLst>
      <pc:sldChg chg="setBg">
        <pc:chgData name="Peachey, Dylan" userId="97cca2b5-88a7-46e8-8a56-c9478309d083" providerId="ADAL" clId="{408DAA7E-B32A-41BB-9C22-D5FD25ED37E9}" dt="2022-09-28T20:20:00.256" v="8"/>
        <pc:sldMkLst>
          <pc:docMk/>
          <pc:sldMk cId="109857222" sldId="256"/>
        </pc:sldMkLst>
      </pc:sldChg>
      <pc:sldChg chg="modSp mod">
        <pc:chgData name="Peachey, Dylan" userId="97cca2b5-88a7-46e8-8a56-c9478309d083" providerId="ADAL" clId="{408DAA7E-B32A-41BB-9C22-D5FD25ED37E9}" dt="2022-09-28T20:18:37.240" v="7" actId="113"/>
        <pc:sldMkLst>
          <pc:docMk/>
          <pc:sldMk cId="2003024770" sldId="302"/>
        </pc:sldMkLst>
        <pc:spChg chg="mod">
          <ac:chgData name="Peachey, Dylan" userId="97cca2b5-88a7-46e8-8a56-c9478309d083" providerId="ADAL" clId="{408DAA7E-B32A-41BB-9C22-D5FD25ED37E9}" dt="2022-09-28T20:18:37.240" v="7" actId="113"/>
          <ac:spMkLst>
            <pc:docMk/>
            <pc:sldMk cId="2003024770" sldId="302"/>
            <ac:spMk id="3" creationId="{A4B61AE5-DC29-B97B-EE50-97C76B536F0B}"/>
          </ac:spMkLst>
        </pc:spChg>
      </pc:sldChg>
      <pc:sldChg chg="modSp mod">
        <pc:chgData name="Peachey, Dylan" userId="97cca2b5-88a7-46e8-8a56-c9478309d083" providerId="ADAL" clId="{408DAA7E-B32A-41BB-9C22-D5FD25ED37E9}" dt="2022-09-28T21:11:07.299" v="356" actId="20577"/>
        <pc:sldMkLst>
          <pc:docMk/>
          <pc:sldMk cId="83697364" sldId="306"/>
        </pc:sldMkLst>
        <pc:spChg chg="mod">
          <ac:chgData name="Peachey, Dylan" userId="97cca2b5-88a7-46e8-8a56-c9478309d083" providerId="ADAL" clId="{408DAA7E-B32A-41BB-9C22-D5FD25ED37E9}" dt="2022-09-28T21:11:07.299" v="356" actId="20577"/>
          <ac:spMkLst>
            <pc:docMk/>
            <pc:sldMk cId="83697364" sldId="306"/>
            <ac:spMk id="3" creationId="{A4B61AE5-DC29-B97B-EE50-97C76B536F0B}"/>
          </ac:spMkLst>
        </pc:spChg>
      </pc:sldChg>
      <pc:sldChg chg="modSp mod">
        <pc:chgData name="Peachey, Dylan" userId="97cca2b5-88a7-46e8-8a56-c9478309d083" providerId="ADAL" clId="{408DAA7E-B32A-41BB-9C22-D5FD25ED37E9}" dt="2022-09-28T20:23:04.319" v="13" actId="14100"/>
        <pc:sldMkLst>
          <pc:docMk/>
          <pc:sldMk cId="1773454698" sldId="308"/>
        </pc:sldMkLst>
        <pc:spChg chg="mod">
          <ac:chgData name="Peachey, Dylan" userId="97cca2b5-88a7-46e8-8a56-c9478309d083" providerId="ADAL" clId="{408DAA7E-B32A-41BB-9C22-D5FD25ED37E9}" dt="2022-09-28T20:22:59.985" v="12" actId="948"/>
          <ac:spMkLst>
            <pc:docMk/>
            <pc:sldMk cId="1773454698" sldId="308"/>
            <ac:spMk id="3" creationId="{A4B61AE5-DC29-B97B-EE50-97C76B536F0B}"/>
          </ac:spMkLst>
        </pc:spChg>
        <pc:spChg chg="mod">
          <ac:chgData name="Peachey, Dylan" userId="97cca2b5-88a7-46e8-8a56-c9478309d083" providerId="ADAL" clId="{408DAA7E-B32A-41BB-9C22-D5FD25ED37E9}" dt="2022-09-28T20:23:04.319" v="13" actId="14100"/>
          <ac:spMkLst>
            <pc:docMk/>
            <pc:sldMk cId="1773454698" sldId="308"/>
            <ac:spMk id="5" creationId="{D5F64F40-3D02-4EF0-DCB6-31E31C4B17E8}"/>
          </ac:spMkLst>
        </pc:spChg>
      </pc:sldChg>
      <pc:sldChg chg="modSp mod">
        <pc:chgData name="Peachey, Dylan" userId="97cca2b5-88a7-46e8-8a56-c9478309d083" providerId="ADAL" clId="{408DAA7E-B32A-41BB-9C22-D5FD25ED37E9}" dt="2022-09-28T20:24:03.042" v="19" actId="20577"/>
        <pc:sldMkLst>
          <pc:docMk/>
          <pc:sldMk cId="3212832132" sldId="312"/>
        </pc:sldMkLst>
        <pc:spChg chg="mod">
          <ac:chgData name="Peachey, Dylan" userId="97cca2b5-88a7-46e8-8a56-c9478309d083" providerId="ADAL" clId="{408DAA7E-B32A-41BB-9C22-D5FD25ED37E9}" dt="2022-09-28T20:24:03.042" v="19" actId="20577"/>
          <ac:spMkLst>
            <pc:docMk/>
            <pc:sldMk cId="3212832132" sldId="312"/>
            <ac:spMk id="3" creationId="{A4B61AE5-DC29-B97B-EE50-97C76B536F0B}"/>
          </ac:spMkLst>
        </pc:spChg>
      </pc:sldChg>
      <pc:sldChg chg="modSp mod">
        <pc:chgData name="Peachey, Dylan" userId="97cca2b5-88a7-46e8-8a56-c9478309d083" providerId="ADAL" clId="{408DAA7E-B32A-41BB-9C22-D5FD25ED37E9}" dt="2022-09-28T21:05:21.306" v="354" actId="20577"/>
        <pc:sldMkLst>
          <pc:docMk/>
          <pc:sldMk cId="2925854128" sldId="314"/>
        </pc:sldMkLst>
        <pc:spChg chg="mod">
          <ac:chgData name="Peachey, Dylan" userId="97cca2b5-88a7-46e8-8a56-c9478309d083" providerId="ADAL" clId="{408DAA7E-B32A-41BB-9C22-D5FD25ED37E9}" dt="2022-09-28T21:05:21.306" v="354" actId="20577"/>
          <ac:spMkLst>
            <pc:docMk/>
            <pc:sldMk cId="2925854128" sldId="314"/>
            <ac:spMk id="3" creationId="{A4B61AE5-DC29-B97B-EE50-97C76B536F0B}"/>
          </ac:spMkLst>
        </pc:spChg>
        <pc:spChg chg="mod">
          <ac:chgData name="Peachey, Dylan" userId="97cca2b5-88a7-46e8-8a56-c9478309d083" providerId="ADAL" clId="{408DAA7E-B32A-41BB-9C22-D5FD25ED37E9}" dt="2022-09-28T20:45:30.495" v="322" actId="14100"/>
          <ac:spMkLst>
            <pc:docMk/>
            <pc:sldMk cId="2925854128" sldId="314"/>
            <ac:spMk id="5" creationId="{D5F64F40-3D02-4EF0-DCB6-31E31C4B17E8}"/>
          </ac:spMkLst>
        </pc:spChg>
      </pc:sldChg>
      <pc:sldChg chg="modSp mod">
        <pc:chgData name="Peachey, Dylan" userId="97cca2b5-88a7-46e8-8a56-c9478309d083" providerId="ADAL" clId="{408DAA7E-B32A-41BB-9C22-D5FD25ED37E9}" dt="2022-09-29T17:39:23.290" v="360" actId="20577"/>
        <pc:sldMkLst>
          <pc:docMk/>
          <pc:sldMk cId="805641342" sldId="315"/>
        </pc:sldMkLst>
        <pc:spChg chg="mod">
          <ac:chgData name="Peachey, Dylan" userId="97cca2b5-88a7-46e8-8a56-c9478309d083" providerId="ADAL" clId="{408DAA7E-B32A-41BB-9C22-D5FD25ED37E9}" dt="2022-09-29T17:39:23.290" v="360" actId="20577"/>
          <ac:spMkLst>
            <pc:docMk/>
            <pc:sldMk cId="805641342" sldId="315"/>
            <ac:spMk id="3" creationId="{A4B61AE5-DC29-B97B-EE50-97C76B536F0B}"/>
          </ac:spMkLst>
        </pc:spChg>
      </pc:sldChg>
      <pc:sldChg chg="modSp mod addCm delCm modCm">
        <pc:chgData name="Peachey, Dylan" userId="97cca2b5-88a7-46e8-8a56-c9478309d083" providerId="ADAL" clId="{408DAA7E-B32A-41BB-9C22-D5FD25ED37E9}" dt="2022-09-28T20:35:39.380" v="271" actId="113"/>
        <pc:sldMkLst>
          <pc:docMk/>
          <pc:sldMk cId="329297217" sldId="316"/>
        </pc:sldMkLst>
        <pc:spChg chg="mod">
          <ac:chgData name="Peachey, Dylan" userId="97cca2b5-88a7-46e8-8a56-c9478309d083" providerId="ADAL" clId="{408DAA7E-B32A-41BB-9C22-D5FD25ED37E9}" dt="2022-09-28T20:35:39.380" v="271" actId="113"/>
          <ac:spMkLst>
            <pc:docMk/>
            <pc:sldMk cId="329297217" sldId="316"/>
            <ac:spMk id="3" creationId="{A4B61AE5-DC29-B97B-EE50-97C76B536F0B}"/>
          </ac:spMkLst>
        </pc:spChg>
        <pc:spChg chg="mod">
          <ac:chgData name="Peachey, Dylan" userId="97cca2b5-88a7-46e8-8a56-c9478309d083" providerId="ADAL" clId="{408DAA7E-B32A-41BB-9C22-D5FD25ED37E9}" dt="2022-09-28T20:31:29.770" v="173" actId="14100"/>
          <ac:spMkLst>
            <pc:docMk/>
            <pc:sldMk cId="329297217" sldId="316"/>
            <ac:spMk id="5" creationId="{D5F64F40-3D02-4EF0-DCB6-31E31C4B17E8}"/>
          </ac:spMkLst>
        </pc:spChg>
      </pc:sldChg>
      <pc:sldChg chg="modSp mod">
        <pc:chgData name="Peachey, Dylan" userId="97cca2b5-88a7-46e8-8a56-c9478309d083" providerId="ADAL" clId="{408DAA7E-B32A-41BB-9C22-D5FD25ED37E9}" dt="2022-09-28T20:38:03.751" v="275" actId="113"/>
        <pc:sldMkLst>
          <pc:docMk/>
          <pc:sldMk cId="3599657637" sldId="317"/>
        </pc:sldMkLst>
        <pc:spChg chg="mod">
          <ac:chgData name="Peachey, Dylan" userId="97cca2b5-88a7-46e8-8a56-c9478309d083" providerId="ADAL" clId="{408DAA7E-B32A-41BB-9C22-D5FD25ED37E9}" dt="2022-09-28T20:38:03.751" v="275" actId="113"/>
          <ac:spMkLst>
            <pc:docMk/>
            <pc:sldMk cId="3599657637" sldId="317"/>
            <ac:spMk id="3" creationId="{A4B61AE5-DC29-B97B-EE50-97C76B536F0B}"/>
          </ac:spMkLst>
        </pc:spChg>
      </pc:sldChg>
      <pc:sldChg chg="modSp mod">
        <pc:chgData name="Peachey, Dylan" userId="97cca2b5-88a7-46e8-8a56-c9478309d083" providerId="ADAL" clId="{408DAA7E-B32A-41BB-9C22-D5FD25ED37E9}" dt="2022-09-28T20:38:19.695" v="288" actId="20577"/>
        <pc:sldMkLst>
          <pc:docMk/>
          <pc:sldMk cId="1760886099" sldId="319"/>
        </pc:sldMkLst>
        <pc:spChg chg="mod">
          <ac:chgData name="Peachey, Dylan" userId="97cca2b5-88a7-46e8-8a56-c9478309d083" providerId="ADAL" clId="{408DAA7E-B32A-41BB-9C22-D5FD25ED37E9}" dt="2022-09-28T20:38:19.695" v="288" actId="20577"/>
          <ac:spMkLst>
            <pc:docMk/>
            <pc:sldMk cId="1760886099" sldId="319"/>
            <ac:spMk id="3" creationId="{A4B61AE5-DC29-B97B-EE50-97C76B536F0B}"/>
          </ac:spMkLst>
        </pc:spChg>
      </pc:sldChg>
      <pc:sldChg chg="modSp mod">
        <pc:chgData name="Peachey, Dylan" userId="97cca2b5-88a7-46e8-8a56-c9478309d083" providerId="ADAL" clId="{408DAA7E-B32A-41BB-9C22-D5FD25ED37E9}" dt="2022-09-28T20:39:27.849" v="296" actId="115"/>
        <pc:sldMkLst>
          <pc:docMk/>
          <pc:sldMk cId="1259249362" sldId="323"/>
        </pc:sldMkLst>
        <pc:spChg chg="mod">
          <ac:chgData name="Peachey, Dylan" userId="97cca2b5-88a7-46e8-8a56-c9478309d083" providerId="ADAL" clId="{408DAA7E-B32A-41BB-9C22-D5FD25ED37E9}" dt="2022-09-28T20:39:27.849" v="296" actId="115"/>
          <ac:spMkLst>
            <pc:docMk/>
            <pc:sldMk cId="1259249362" sldId="323"/>
            <ac:spMk id="3" creationId="{A4B61AE5-DC29-B97B-EE50-97C76B536F0B}"/>
          </ac:spMkLst>
        </pc:spChg>
      </pc:sldChg>
      <pc:sldChg chg="modSp mod">
        <pc:chgData name="Peachey, Dylan" userId="97cca2b5-88a7-46e8-8a56-c9478309d083" providerId="ADAL" clId="{408DAA7E-B32A-41BB-9C22-D5FD25ED37E9}" dt="2022-09-28T20:39:49.687" v="300" actId="20577"/>
        <pc:sldMkLst>
          <pc:docMk/>
          <pc:sldMk cId="2114775703" sldId="325"/>
        </pc:sldMkLst>
        <pc:spChg chg="mod">
          <ac:chgData name="Peachey, Dylan" userId="97cca2b5-88a7-46e8-8a56-c9478309d083" providerId="ADAL" clId="{408DAA7E-B32A-41BB-9C22-D5FD25ED37E9}" dt="2022-09-28T20:39:49.687" v="300" actId="20577"/>
          <ac:spMkLst>
            <pc:docMk/>
            <pc:sldMk cId="2114775703" sldId="325"/>
            <ac:spMk id="3" creationId="{A4B61AE5-DC29-B97B-EE50-97C76B536F0B}"/>
          </ac:spMkLst>
        </pc:spChg>
      </pc:sldChg>
      <pc:sldChg chg="modSp mod">
        <pc:chgData name="Peachey, Dylan" userId="97cca2b5-88a7-46e8-8a56-c9478309d083" providerId="ADAL" clId="{408DAA7E-B32A-41BB-9C22-D5FD25ED37E9}" dt="2022-09-28T21:04:02.009" v="335" actId="20577"/>
        <pc:sldMkLst>
          <pc:docMk/>
          <pc:sldMk cId="697610960" sldId="326"/>
        </pc:sldMkLst>
        <pc:spChg chg="mod">
          <ac:chgData name="Peachey, Dylan" userId="97cca2b5-88a7-46e8-8a56-c9478309d083" providerId="ADAL" clId="{408DAA7E-B32A-41BB-9C22-D5FD25ED37E9}" dt="2022-09-28T21:04:02.009" v="335" actId="20577"/>
          <ac:spMkLst>
            <pc:docMk/>
            <pc:sldMk cId="697610960" sldId="326"/>
            <ac:spMk id="3" creationId="{A4B61AE5-DC29-B97B-EE50-97C76B536F0B}"/>
          </ac:spMkLst>
        </pc:spChg>
        <pc:spChg chg="mod">
          <ac:chgData name="Peachey, Dylan" userId="97cca2b5-88a7-46e8-8a56-c9478309d083" providerId="ADAL" clId="{408DAA7E-B32A-41BB-9C22-D5FD25ED37E9}" dt="2022-09-28T20:40:56.875" v="309" actId="14100"/>
          <ac:spMkLst>
            <pc:docMk/>
            <pc:sldMk cId="697610960" sldId="326"/>
            <ac:spMk id="5" creationId="{D5F64F40-3D02-4EF0-DCB6-31E31C4B17E8}"/>
          </ac:spMkLst>
        </pc:spChg>
      </pc:sldChg>
      <pc:sldChg chg="modSp mod">
        <pc:chgData name="Peachey, Dylan" userId="97cca2b5-88a7-46e8-8a56-c9478309d083" providerId="ADAL" clId="{408DAA7E-B32A-41BB-9C22-D5FD25ED37E9}" dt="2022-09-28T20:42:21.334" v="321" actId="113"/>
        <pc:sldMkLst>
          <pc:docMk/>
          <pc:sldMk cId="1429698380" sldId="327"/>
        </pc:sldMkLst>
        <pc:spChg chg="mod">
          <ac:chgData name="Peachey, Dylan" userId="97cca2b5-88a7-46e8-8a56-c9478309d083" providerId="ADAL" clId="{408DAA7E-B32A-41BB-9C22-D5FD25ED37E9}" dt="2022-09-28T20:42:21.334" v="321" actId="113"/>
          <ac:spMkLst>
            <pc:docMk/>
            <pc:sldMk cId="1429698380" sldId="327"/>
            <ac:spMk id="3" creationId="{A4B61AE5-DC29-B97B-EE50-97C76B536F0B}"/>
          </ac:spMkLst>
        </pc:spChg>
      </pc:sldChg>
      <pc:sldChg chg="modSp mod ord">
        <pc:chgData name="Peachey, Dylan" userId="97cca2b5-88a7-46e8-8a56-c9478309d083" providerId="ADAL" clId="{408DAA7E-B32A-41BB-9C22-D5FD25ED37E9}" dt="2022-09-28T20:18:14.468" v="5" actId="113"/>
        <pc:sldMkLst>
          <pc:docMk/>
          <pc:sldMk cId="3488418738" sldId="328"/>
        </pc:sldMkLst>
        <pc:spChg chg="mod">
          <ac:chgData name="Peachey, Dylan" userId="97cca2b5-88a7-46e8-8a56-c9478309d083" providerId="ADAL" clId="{408DAA7E-B32A-41BB-9C22-D5FD25ED37E9}" dt="2022-09-28T20:18:14.468" v="5" actId="113"/>
          <ac:spMkLst>
            <pc:docMk/>
            <pc:sldMk cId="3488418738" sldId="328"/>
            <ac:spMk id="3" creationId="{A4B61AE5-DC29-B97B-EE50-97C76B536F0B}"/>
          </ac:spMkLst>
        </pc:spChg>
      </pc:sldChg>
      <pc:sldChg chg="modSp mod">
        <pc:chgData name="Peachey, Dylan" userId="97cca2b5-88a7-46e8-8a56-c9478309d083" providerId="ADAL" clId="{408DAA7E-B32A-41BB-9C22-D5FD25ED37E9}" dt="2022-09-28T21:01:44.227" v="326" actId="14100"/>
        <pc:sldMkLst>
          <pc:docMk/>
          <pc:sldMk cId="1584586069" sldId="330"/>
        </pc:sldMkLst>
        <pc:spChg chg="mod">
          <ac:chgData name="Peachey, Dylan" userId="97cca2b5-88a7-46e8-8a56-c9478309d083" providerId="ADAL" clId="{408DAA7E-B32A-41BB-9C22-D5FD25ED37E9}" dt="2022-09-28T21:01:37.837" v="324" actId="948"/>
          <ac:spMkLst>
            <pc:docMk/>
            <pc:sldMk cId="1584586069" sldId="330"/>
            <ac:spMk id="3" creationId="{A4B61AE5-DC29-B97B-EE50-97C76B536F0B}"/>
          </ac:spMkLst>
        </pc:spChg>
        <pc:spChg chg="mod">
          <ac:chgData name="Peachey, Dylan" userId="97cca2b5-88a7-46e8-8a56-c9478309d083" providerId="ADAL" clId="{408DAA7E-B32A-41BB-9C22-D5FD25ED37E9}" dt="2022-09-28T21:01:44.227" v="326" actId="14100"/>
          <ac:spMkLst>
            <pc:docMk/>
            <pc:sldMk cId="1584586069" sldId="330"/>
            <ac:spMk id="5" creationId="{D5F64F40-3D02-4EF0-DCB6-31E31C4B17E8}"/>
          </ac:spMkLst>
        </pc:spChg>
      </pc:sldChg>
      <pc:sldChg chg="modSp mod">
        <pc:chgData name="Peachey, Dylan" userId="97cca2b5-88a7-46e8-8a56-c9478309d083" providerId="ADAL" clId="{408DAA7E-B32A-41BB-9C22-D5FD25ED37E9}" dt="2022-09-28T21:02:25.487" v="331" actId="948"/>
        <pc:sldMkLst>
          <pc:docMk/>
          <pc:sldMk cId="3559224609" sldId="334"/>
        </pc:sldMkLst>
        <pc:spChg chg="mod">
          <ac:chgData name="Peachey, Dylan" userId="97cca2b5-88a7-46e8-8a56-c9478309d083" providerId="ADAL" clId="{408DAA7E-B32A-41BB-9C22-D5FD25ED37E9}" dt="2022-09-28T21:02:25.487" v="331" actId="948"/>
          <ac:spMkLst>
            <pc:docMk/>
            <pc:sldMk cId="3559224609" sldId="334"/>
            <ac:spMk id="3" creationId="{A4B61AE5-DC29-B97B-EE50-97C76B536F0B}"/>
          </ac:spMkLst>
        </pc:spChg>
        <pc:spChg chg="mod">
          <ac:chgData name="Peachey, Dylan" userId="97cca2b5-88a7-46e8-8a56-c9478309d083" providerId="ADAL" clId="{408DAA7E-B32A-41BB-9C22-D5FD25ED37E9}" dt="2022-09-28T21:02:05.730" v="329" actId="14100"/>
          <ac:spMkLst>
            <pc:docMk/>
            <pc:sldMk cId="3559224609" sldId="334"/>
            <ac:spMk id="5" creationId="{D5F64F40-3D02-4EF0-DCB6-31E31C4B17E8}"/>
          </ac:spMkLst>
        </pc:spChg>
      </pc:sldChg>
    </pc:docChg>
  </pc:docChgLst>
  <pc:docChgLst>
    <pc:chgData name="Grossman, Andrew" userId="S::andrew.grossman2@mail.house.gov::a64230db-7b62-4f2b-98fd-67b971e716ad" providerId="AD" clId="Web-{246BD651-B01A-41E7-8983-3ECA64475982}"/>
    <pc:docChg chg="modSld">
      <pc:chgData name="Grossman, Andrew" userId="S::andrew.grossman2@mail.house.gov::a64230db-7b62-4f2b-98fd-67b971e716ad" providerId="AD" clId="Web-{246BD651-B01A-41E7-8983-3ECA64475982}" dt="2022-09-28T21:07:20.635" v="131" actId="20577"/>
      <pc:docMkLst>
        <pc:docMk/>
      </pc:docMkLst>
      <pc:sldChg chg="modSp">
        <pc:chgData name="Grossman, Andrew" userId="S::andrew.grossman2@mail.house.gov::a64230db-7b62-4f2b-98fd-67b971e716ad" providerId="AD" clId="Web-{246BD651-B01A-41E7-8983-3ECA64475982}" dt="2022-09-28T20:42:27.929" v="125" actId="20577"/>
        <pc:sldMkLst>
          <pc:docMk/>
          <pc:sldMk cId="109857222" sldId="256"/>
        </pc:sldMkLst>
        <pc:spChg chg="mod">
          <ac:chgData name="Grossman, Andrew" userId="S::andrew.grossman2@mail.house.gov::a64230db-7b62-4f2b-98fd-67b971e716ad" providerId="AD" clId="Web-{246BD651-B01A-41E7-8983-3ECA64475982}" dt="2022-09-28T20:42:27.929" v="125" actId="20577"/>
          <ac:spMkLst>
            <pc:docMk/>
            <pc:sldMk cId="109857222" sldId="256"/>
            <ac:spMk id="3" creationId="{00000000-0000-0000-0000-000000000000}"/>
          </ac:spMkLst>
        </pc:spChg>
      </pc:sldChg>
      <pc:sldChg chg="modSp">
        <pc:chgData name="Grossman, Andrew" userId="S::andrew.grossman2@mail.house.gov::a64230db-7b62-4f2b-98fd-67b971e716ad" providerId="AD" clId="Web-{246BD651-B01A-41E7-8983-3ECA64475982}" dt="2022-09-28T20:21:09.867" v="7" actId="20577"/>
        <pc:sldMkLst>
          <pc:docMk/>
          <pc:sldMk cId="2108745851" sldId="313"/>
        </pc:sldMkLst>
        <pc:spChg chg="mod">
          <ac:chgData name="Grossman, Andrew" userId="S::andrew.grossman2@mail.house.gov::a64230db-7b62-4f2b-98fd-67b971e716ad" providerId="AD" clId="Web-{246BD651-B01A-41E7-8983-3ECA64475982}" dt="2022-09-28T20:21:09.867" v="7" actId="20577"/>
          <ac:spMkLst>
            <pc:docMk/>
            <pc:sldMk cId="2108745851" sldId="313"/>
            <ac:spMk id="3" creationId="{A4B61AE5-DC29-B97B-EE50-97C76B536F0B}"/>
          </ac:spMkLst>
        </pc:spChg>
      </pc:sldChg>
      <pc:sldChg chg="modSp">
        <pc:chgData name="Grossman, Andrew" userId="S::andrew.grossman2@mail.house.gov::a64230db-7b62-4f2b-98fd-67b971e716ad" providerId="AD" clId="Web-{246BD651-B01A-41E7-8983-3ECA64475982}" dt="2022-09-28T20:21:16.023" v="8" actId="20577"/>
        <pc:sldMkLst>
          <pc:docMk/>
          <pc:sldMk cId="2925854128" sldId="314"/>
        </pc:sldMkLst>
        <pc:spChg chg="mod">
          <ac:chgData name="Grossman, Andrew" userId="S::andrew.grossman2@mail.house.gov::a64230db-7b62-4f2b-98fd-67b971e716ad" providerId="AD" clId="Web-{246BD651-B01A-41E7-8983-3ECA64475982}" dt="2022-09-28T20:21:16.023" v="8" actId="20577"/>
          <ac:spMkLst>
            <pc:docMk/>
            <pc:sldMk cId="2925854128" sldId="314"/>
            <ac:spMk id="3" creationId="{A4B61AE5-DC29-B97B-EE50-97C76B536F0B}"/>
          </ac:spMkLst>
        </pc:spChg>
      </pc:sldChg>
      <pc:sldChg chg="modSp">
        <pc:chgData name="Grossman, Andrew" userId="S::andrew.grossman2@mail.house.gov::a64230db-7b62-4f2b-98fd-67b971e716ad" providerId="AD" clId="Web-{246BD651-B01A-41E7-8983-3ECA64475982}" dt="2022-09-28T20:22:58.181" v="50" actId="20577"/>
        <pc:sldMkLst>
          <pc:docMk/>
          <pc:sldMk cId="805641342" sldId="315"/>
        </pc:sldMkLst>
        <pc:spChg chg="mod">
          <ac:chgData name="Grossman, Andrew" userId="S::andrew.grossman2@mail.house.gov::a64230db-7b62-4f2b-98fd-67b971e716ad" providerId="AD" clId="Web-{246BD651-B01A-41E7-8983-3ECA64475982}" dt="2022-09-28T20:22:58.181" v="50" actId="20577"/>
          <ac:spMkLst>
            <pc:docMk/>
            <pc:sldMk cId="805641342" sldId="315"/>
            <ac:spMk id="3" creationId="{A4B61AE5-DC29-B97B-EE50-97C76B536F0B}"/>
          </ac:spMkLst>
        </pc:spChg>
      </pc:sldChg>
      <pc:sldChg chg="modSp modCm">
        <pc:chgData name="Grossman, Andrew" userId="S::andrew.grossman2@mail.house.gov::a64230db-7b62-4f2b-98fd-67b971e716ad" providerId="AD" clId="Web-{246BD651-B01A-41E7-8983-3ECA64475982}" dt="2022-09-28T21:07:20.635" v="131" actId="20577"/>
        <pc:sldMkLst>
          <pc:docMk/>
          <pc:sldMk cId="329297217" sldId="316"/>
        </pc:sldMkLst>
        <pc:spChg chg="mod">
          <ac:chgData name="Grossman, Andrew" userId="S::andrew.grossman2@mail.house.gov::a64230db-7b62-4f2b-98fd-67b971e716ad" providerId="AD" clId="Web-{246BD651-B01A-41E7-8983-3ECA64475982}" dt="2022-09-28T21:07:20.635" v="131" actId="20577"/>
          <ac:spMkLst>
            <pc:docMk/>
            <pc:sldMk cId="329297217" sldId="316"/>
            <ac:spMk id="3" creationId="{A4B61AE5-DC29-B97B-EE50-97C76B536F0B}"/>
          </ac:spMkLst>
        </pc:spChg>
      </pc:sldChg>
      <pc:sldChg chg="modSp">
        <pc:chgData name="Grossman, Andrew" userId="S::andrew.grossman2@mail.house.gov::a64230db-7b62-4f2b-98fd-67b971e716ad" providerId="AD" clId="Web-{246BD651-B01A-41E7-8983-3ECA64475982}" dt="2022-09-28T20:31:37.249" v="86" actId="20577"/>
        <pc:sldMkLst>
          <pc:docMk/>
          <pc:sldMk cId="1484378899" sldId="321"/>
        </pc:sldMkLst>
        <pc:spChg chg="mod">
          <ac:chgData name="Grossman, Andrew" userId="S::andrew.grossman2@mail.house.gov::a64230db-7b62-4f2b-98fd-67b971e716ad" providerId="AD" clId="Web-{246BD651-B01A-41E7-8983-3ECA64475982}" dt="2022-09-28T20:31:37.249" v="86" actId="20577"/>
          <ac:spMkLst>
            <pc:docMk/>
            <pc:sldMk cId="1484378899" sldId="321"/>
            <ac:spMk id="3" creationId="{A4B61AE5-DC29-B97B-EE50-97C76B536F0B}"/>
          </ac:spMkLst>
        </pc:spChg>
      </pc:sldChg>
      <pc:sldChg chg="modSp">
        <pc:chgData name="Grossman, Andrew" userId="S::andrew.grossman2@mail.house.gov::a64230db-7b62-4f2b-98fd-67b971e716ad" providerId="AD" clId="Web-{246BD651-B01A-41E7-8983-3ECA64475982}" dt="2022-09-28T20:34:21.251" v="104" actId="20577"/>
        <pc:sldMkLst>
          <pc:docMk/>
          <pc:sldMk cId="1452425316" sldId="322"/>
        </pc:sldMkLst>
        <pc:spChg chg="mod">
          <ac:chgData name="Grossman, Andrew" userId="S::andrew.grossman2@mail.house.gov::a64230db-7b62-4f2b-98fd-67b971e716ad" providerId="AD" clId="Web-{246BD651-B01A-41E7-8983-3ECA64475982}" dt="2022-09-28T20:34:21.251" v="104" actId="20577"/>
          <ac:spMkLst>
            <pc:docMk/>
            <pc:sldMk cId="1452425316" sldId="322"/>
            <ac:spMk id="3" creationId="{A4B61AE5-DC29-B97B-EE50-97C76B536F0B}"/>
          </ac:spMkLst>
        </pc:spChg>
      </pc:sldChg>
      <pc:sldChg chg="modSp">
        <pc:chgData name="Grossman, Andrew" userId="S::andrew.grossman2@mail.house.gov::a64230db-7b62-4f2b-98fd-67b971e716ad" providerId="AD" clId="Web-{246BD651-B01A-41E7-8983-3ECA64475982}" dt="2022-09-28T20:35:36.346" v="106" actId="20577"/>
        <pc:sldMkLst>
          <pc:docMk/>
          <pc:sldMk cId="2114775703" sldId="325"/>
        </pc:sldMkLst>
        <pc:spChg chg="mod">
          <ac:chgData name="Grossman, Andrew" userId="S::andrew.grossman2@mail.house.gov::a64230db-7b62-4f2b-98fd-67b971e716ad" providerId="AD" clId="Web-{246BD651-B01A-41E7-8983-3ECA64475982}" dt="2022-09-28T20:35:36.346" v="106" actId="20577"/>
          <ac:spMkLst>
            <pc:docMk/>
            <pc:sldMk cId="2114775703" sldId="325"/>
            <ac:spMk id="3" creationId="{A4B61AE5-DC29-B97B-EE50-97C76B536F0B}"/>
          </ac:spMkLst>
        </pc:spChg>
      </pc:sldChg>
      <pc:sldChg chg="modSp">
        <pc:chgData name="Grossman, Andrew" userId="S::andrew.grossman2@mail.house.gov::a64230db-7b62-4f2b-98fd-67b971e716ad" providerId="AD" clId="Web-{246BD651-B01A-41E7-8983-3ECA64475982}" dt="2022-09-28T21:06:45.228" v="129" actId="20577"/>
        <pc:sldMkLst>
          <pc:docMk/>
          <pc:sldMk cId="697610960" sldId="326"/>
        </pc:sldMkLst>
        <pc:spChg chg="mod">
          <ac:chgData name="Grossman, Andrew" userId="S::andrew.grossman2@mail.house.gov::a64230db-7b62-4f2b-98fd-67b971e716ad" providerId="AD" clId="Web-{246BD651-B01A-41E7-8983-3ECA64475982}" dt="2022-09-28T21:06:45.228" v="129" actId="20577"/>
          <ac:spMkLst>
            <pc:docMk/>
            <pc:sldMk cId="697610960" sldId="326"/>
            <ac:spMk id="3" creationId="{A4B61AE5-DC29-B97B-EE50-97C76B536F0B}"/>
          </ac:spMkLst>
        </pc:spChg>
      </pc:sldChg>
      <pc:sldChg chg="modSp">
        <pc:chgData name="Grossman, Andrew" userId="S::andrew.grossman2@mail.house.gov::a64230db-7b62-4f2b-98fd-67b971e716ad" providerId="AD" clId="Web-{246BD651-B01A-41E7-8983-3ECA64475982}" dt="2022-09-28T20:36:50.050" v="111" actId="20577"/>
        <pc:sldMkLst>
          <pc:docMk/>
          <pc:sldMk cId="1429698380" sldId="327"/>
        </pc:sldMkLst>
        <pc:spChg chg="mod">
          <ac:chgData name="Grossman, Andrew" userId="S::andrew.grossman2@mail.house.gov::a64230db-7b62-4f2b-98fd-67b971e716ad" providerId="AD" clId="Web-{246BD651-B01A-41E7-8983-3ECA64475982}" dt="2022-09-28T20:36:50.050" v="111" actId="20577"/>
          <ac:spMkLst>
            <pc:docMk/>
            <pc:sldMk cId="1429698380" sldId="327"/>
            <ac:spMk id="3" creationId="{A4B61AE5-DC29-B97B-EE50-97C76B536F0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773C526-FDF7-988D-E11A-352590773F48}"/>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41984100-F7A1-0338-1C18-D2C1BD51B986}"/>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E1B10F5D-7A1F-428E-B0C8-80094F8F6930}" type="datetimeFigureOut">
              <a:rPr lang="en-US" smtClean="0"/>
              <a:t>9/29/2022</a:t>
            </a:fld>
            <a:endParaRPr lang="en-US" dirty="0"/>
          </a:p>
        </p:txBody>
      </p:sp>
      <p:sp>
        <p:nvSpPr>
          <p:cNvPr id="4" name="Footer Placeholder 3">
            <a:extLst>
              <a:ext uri="{FF2B5EF4-FFF2-40B4-BE49-F238E27FC236}">
                <a16:creationId xmlns:a16="http://schemas.microsoft.com/office/drawing/2014/main" id="{2C075F7A-72AE-8CCD-48C6-250755CB29A2}"/>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734F2DF-78D2-C66F-29A0-3774E1D51BE0}"/>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127C7F15-DD04-4A7E-905E-DF81378FE715}" type="slidenum">
              <a:rPr lang="en-US" smtClean="0"/>
              <a:t>‹#›</a:t>
            </a:fld>
            <a:endParaRPr lang="en-US" dirty="0"/>
          </a:p>
        </p:txBody>
      </p:sp>
    </p:spTree>
    <p:extLst>
      <p:ext uri="{BB962C8B-B14F-4D97-AF65-F5344CB8AC3E}">
        <p14:creationId xmlns:p14="http://schemas.microsoft.com/office/powerpoint/2010/main" val="38009575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6D3349D-5FD9-406D-A331-9B2265E5127D}" type="datetimeFigureOut">
              <a:rPr lang="en-US" smtClean="0"/>
              <a:t>9/29/2022</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4162AFA4-94DC-4FA1-93B6-BEFC5EEF437E}" type="slidenum">
              <a:rPr lang="en-US" smtClean="0"/>
              <a:t>‹#›</a:t>
            </a:fld>
            <a:endParaRPr lang="en-US" dirty="0"/>
          </a:p>
        </p:txBody>
      </p:sp>
    </p:spTree>
    <p:extLst>
      <p:ext uri="{BB962C8B-B14F-4D97-AF65-F5344CB8AC3E}">
        <p14:creationId xmlns:p14="http://schemas.microsoft.com/office/powerpoint/2010/main" val="369736088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1</a:t>
            </a:fld>
            <a:endParaRPr lang="en-US" dirty="0"/>
          </a:p>
        </p:txBody>
      </p:sp>
    </p:spTree>
    <p:extLst>
      <p:ext uri="{BB962C8B-B14F-4D97-AF65-F5344CB8AC3E}">
        <p14:creationId xmlns:p14="http://schemas.microsoft.com/office/powerpoint/2010/main" val="885617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10</a:t>
            </a:fld>
            <a:endParaRPr lang="en-US" dirty="0"/>
          </a:p>
        </p:txBody>
      </p:sp>
    </p:spTree>
    <p:extLst>
      <p:ext uri="{BB962C8B-B14F-4D97-AF65-F5344CB8AC3E}">
        <p14:creationId xmlns:p14="http://schemas.microsoft.com/office/powerpoint/2010/main" val="7144990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11</a:t>
            </a:fld>
            <a:endParaRPr lang="en-US" dirty="0"/>
          </a:p>
        </p:txBody>
      </p:sp>
    </p:spTree>
    <p:extLst>
      <p:ext uri="{BB962C8B-B14F-4D97-AF65-F5344CB8AC3E}">
        <p14:creationId xmlns:p14="http://schemas.microsoft.com/office/powerpoint/2010/main" val="8596517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12</a:t>
            </a:fld>
            <a:endParaRPr lang="en-US" dirty="0"/>
          </a:p>
        </p:txBody>
      </p:sp>
    </p:spTree>
    <p:extLst>
      <p:ext uri="{BB962C8B-B14F-4D97-AF65-F5344CB8AC3E}">
        <p14:creationId xmlns:p14="http://schemas.microsoft.com/office/powerpoint/2010/main" val="26571315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13</a:t>
            </a:fld>
            <a:endParaRPr lang="en-US" dirty="0"/>
          </a:p>
        </p:txBody>
      </p:sp>
    </p:spTree>
    <p:extLst>
      <p:ext uri="{BB962C8B-B14F-4D97-AF65-F5344CB8AC3E}">
        <p14:creationId xmlns:p14="http://schemas.microsoft.com/office/powerpoint/2010/main" val="41364708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14</a:t>
            </a:fld>
            <a:endParaRPr lang="en-US" dirty="0"/>
          </a:p>
        </p:txBody>
      </p:sp>
    </p:spTree>
    <p:extLst>
      <p:ext uri="{BB962C8B-B14F-4D97-AF65-F5344CB8AC3E}">
        <p14:creationId xmlns:p14="http://schemas.microsoft.com/office/powerpoint/2010/main" val="15029331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15</a:t>
            </a:fld>
            <a:endParaRPr lang="en-US" dirty="0"/>
          </a:p>
        </p:txBody>
      </p:sp>
    </p:spTree>
    <p:extLst>
      <p:ext uri="{BB962C8B-B14F-4D97-AF65-F5344CB8AC3E}">
        <p14:creationId xmlns:p14="http://schemas.microsoft.com/office/powerpoint/2010/main" val="15157978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16</a:t>
            </a:fld>
            <a:endParaRPr lang="en-US" dirty="0"/>
          </a:p>
        </p:txBody>
      </p:sp>
    </p:spTree>
    <p:extLst>
      <p:ext uri="{BB962C8B-B14F-4D97-AF65-F5344CB8AC3E}">
        <p14:creationId xmlns:p14="http://schemas.microsoft.com/office/powerpoint/2010/main" val="40516532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17</a:t>
            </a:fld>
            <a:endParaRPr lang="en-US" dirty="0"/>
          </a:p>
        </p:txBody>
      </p:sp>
    </p:spTree>
    <p:extLst>
      <p:ext uri="{BB962C8B-B14F-4D97-AF65-F5344CB8AC3E}">
        <p14:creationId xmlns:p14="http://schemas.microsoft.com/office/powerpoint/2010/main" val="93316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18</a:t>
            </a:fld>
            <a:endParaRPr lang="en-US" dirty="0"/>
          </a:p>
        </p:txBody>
      </p:sp>
    </p:spTree>
    <p:extLst>
      <p:ext uri="{BB962C8B-B14F-4D97-AF65-F5344CB8AC3E}">
        <p14:creationId xmlns:p14="http://schemas.microsoft.com/office/powerpoint/2010/main" val="32710294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19</a:t>
            </a:fld>
            <a:endParaRPr lang="en-US" dirty="0"/>
          </a:p>
        </p:txBody>
      </p:sp>
    </p:spTree>
    <p:extLst>
      <p:ext uri="{BB962C8B-B14F-4D97-AF65-F5344CB8AC3E}">
        <p14:creationId xmlns:p14="http://schemas.microsoft.com/office/powerpoint/2010/main" val="35705201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2</a:t>
            </a:fld>
            <a:endParaRPr lang="en-US" dirty="0"/>
          </a:p>
        </p:txBody>
      </p:sp>
    </p:spTree>
    <p:extLst>
      <p:ext uri="{BB962C8B-B14F-4D97-AF65-F5344CB8AC3E}">
        <p14:creationId xmlns:p14="http://schemas.microsoft.com/office/powerpoint/2010/main" val="40531384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20</a:t>
            </a:fld>
            <a:endParaRPr lang="en-US" dirty="0"/>
          </a:p>
        </p:txBody>
      </p:sp>
    </p:spTree>
    <p:extLst>
      <p:ext uri="{BB962C8B-B14F-4D97-AF65-F5344CB8AC3E}">
        <p14:creationId xmlns:p14="http://schemas.microsoft.com/office/powerpoint/2010/main" val="21750094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21</a:t>
            </a:fld>
            <a:endParaRPr lang="en-US" dirty="0"/>
          </a:p>
        </p:txBody>
      </p:sp>
    </p:spTree>
    <p:extLst>
      <p:ext uri="{BB962C8B-B14F-4D97-AF65-F5344CB8AC3E}">
        <p14:creationId xmlns:p14="http://schemas.microsoft.com/office/powerpoint/2010/main" val="16090498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22</a:t>
            </a:fld>
            <a:endParaRPr lang="en-US" dirty="0"/>
          </a:p>
        </p:txBody>
      </p:sp>
    </p:spTree>
    <p:extLst>
      <p:ext uri="{BB962C8B-B14F-4D97-AF65-F5344CB8AC3E}">
        <p14:creationId xmlns:p14="http://schemas.microsoft.com/office/powerpoint/2010/main" val="14562213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23</a:t>
            </a:fld>
            <a:endParaRPr lang="en-US" dirty="0"/>
          </a:p>
        </p:txBody>
      </p:sp>
    </p:spTree>
    <p:extLst>
      <p:ext uri="{BB962C8B-B14F-4D97-AF65-F5344CB8AC3E}">
        <p14:creationId xmlns:p14="http://schemas.microsoft.com/office/powerpoint/2010/main" val="31429177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24</a:t>
            </a:fld>
            <a:endParaRPr lang="en-US" dirty="0"/>
          </a:p>
        </p:txBody>
      </p:sp>
    </p:spTree>
    <p:extLst>
      <p:ext uri="{BB962C8B-B14F-4D97-AF65-F5344CB8AC3E}">
        <p14:creationId xmlns:p14="http://schemas.microsoft.com/office/powerpoint/2010/main" val="15244240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25</a:t>
            </a:fld>
            <a:endParaRPr lang="en-US" dirty="0"/>
          </a:p>
        </p:txBody>
      </p:sp>
    </p:spTree>
    <p:extLst>
      <p:ext uri="{BB962C8B-B14F-4D97-AF65-F5344CB8AC3E}">
        <p14:creationId xmlns:p14="http://schemas.microsoft.com/office/powerpoint/2010/main" val="5929994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26</a:t>
            </a:fld>
            <a:endParaRPr lang="en-US" dirty="0"/>
          </a:p>
        </p:txBody>
      </p:sp>
    </p:spTree>
    <p:extLst>
      <p:ext uri="{BB962C8B-B14F-4D97-AF65-F5344CB8AC3E}">
        <p14:creationId xmlns:p14="http://schemas.microsoft.com/office/powerpoint/2010/main" val="37902021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27</a:t>
            </a:fld>
            <a:endParaRPr lang="en-US" dirty="0"/>
          </a:p>
        </p:txBody>
      </p:sp>
    </p:spTree>
    <p:extLst>
      <p:ext uri="{BB962C8B-B14F-4D97-AF65-F5344CB8AC3E}">
        <p14:creationId xmlns:p14="http://schemas.microsoft.com/office/powerpoint/2010/main" val="16535301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28</a:t>
            </a:fld>
            <a:endParaRPr lang="en-US" dirty="0"/>
          </a:p>
        </p:txBody>
      </p:sp>
    </p:spTree>
    <p:extLst>
      <p:ext uri="{BB962C8B-B14F-4D97-AF65-F5344CB8AC3E}">
        <p14:creationId xmlns:p14="http://schemas.microsoft.com/office/powerpoint/2010/main" val="18113850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29</a:t>
            </a:fld>
            <a:endParaRPr lang="en-US" dirty="0"/>
          </a:p>
        </p:txBody>
      </p:sp>
    </p:spTree>
    <p:extLst>
      <p:ext uri="{BB962C8B-B14F-4D97-AF65-F5344CB8AC3E}">
        <p14:creationId xmlns:p14="http://schemas.microsoft.com/office/powerpoint/2010/main" val="13743743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3</a:t>
            </a:fld>
            <a:endParaRPr lang="en-US" dirty="0"/>
          </a:p>
        </p:txBody>
      </p:sp>
    </p:spTree>
    <p:extLst>
      <p:ext uri="{BB962C8B-B14F-4D97-AF65-F5344CB8AC3E}">
        <p14:creationId xmlns:p14="http://schemas.microsoft.com/office/powerpoint/2010/main" val="30312417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30</a:t>
            </a:fld>
            <a:endParaRPr lang="en-US" dirty="0"/>
          </a:p>
        </p:txBody>
      </p:sp>
    </p:spTree>
    <p:extLst>
      <p:ext uri="{BB962C8B-B14F-4D97-AF65-F5344CB8AC3E}">
        <p14:creationId xmlns:p14="http://schemas.microsoft.com/office/powerpoint/2010/main" val="6380329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31</a:t>
            </a:fld>
            <a:endParaRPr lang="en-US" dirty="0"/>
          </a:p>
        </p:txBody>
      </p:sp>
    </p:spTree>
    <p:extLst>
      <p:ext uri="{BB962C8B-B14F-4D97-AF65-F5344CB8AC3E}">
        <p14:creationId xmlns:p14="http://schemas.microsoft.com/office/powerpoint/2010/main" val="23410144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32</a:t>
            </a:fld>
            <a:endParaRPr lang="en-US" dirty="0"/>
          </a:p>
        </p:txBody>
      </p:sp>
    </p:spTree>
    <p:extLst>
      <p:ext uri="{BB962C8B-B14F-4D97-AF65-F5344CB8AC3E}">
        <p14:creationId xmlns:p14="http://schemas.microsoft.com/office/powerpoint/2010/main" val="14830173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4</a:t>
            </a:fld>
            <a:endParaRPr lang="en-US" dirty="0"/>
          </a:p>
        </p:txBody>
      </p:sp>
    </p:spTree>
    <p:extLst>
      <p:ext uri="{BB962C8B-B14F-4D97-AF65-F5344CB8AC3E}">
        <p14:creationId xmlns:p14="http://schemas.microsoft.com/office/powerpoint/2010/main" val="11890002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5</a:t>
            </a:fld>
            <a:endParaRPr lang="en-US" dirty="0"/>
          </a:p>
        </p:txBody>
      </p:sp>
    </p:spTree>
    <p:extLst>
      <p:ext uri="{BB962C8B-B14F-4D97-AF65-F5344CB8AC3E}">
        <p14:creationId xmlns:p14="http://schemas.microsoft.com/office/powerpoint/2010/main" val="31627147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6</a:t>
            </a:fld>
            <a:endParaRPr lang="en-US" dirty="0"/>
          </a:p>
        </p:txBody>
      </p:sp>
    </p:spTree>
    <p:extLst>
      <p:ext uri="{BB962C8B-B14F-4D97-AF65-F5344CB8AC3E}">
        <p14:creationId xmlns:p14="http://schemas.microsoft.com/office/powerpoint/2010/main" val="18283817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7</a:t>
            </a:fld>
            <a:endParaRPr lang="en-US" dirty="0"/>
          </a:p>
        </p:txBody>
      </p:sp>
    </p:spTree>
    <p:extLst>
      <p:ext uri="{BB962C8B-B14F-4D97-AF65-F5344CB8AC3E}">
        <p14:creationId xmlns:p14="http://schemas.microsoft.com/office/powerpoint/2010/main" val="32749184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8</a:t>
            </a:fld>
            <a:endParaRPr lang="en-US" dirty="0"/>
          </a:p>
        </p:txBody>
      </p:sp>
    </p:spTree>
    <p:extLst>
      <p:ext uri="{BB962C8B-B14F-4D97-AF65-F5344CB8AC3E}">
        <p14:creationId xmlns:p14="http://schemas.microsoft.com/office/powerpoint/2010/main" val="22565071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62AFA4-94DC-4FA1-93B6-BEFC5EEF437E}" type="slidenum">
              <a:rPr lang="en-US" smtClean="0"/>
              <a:t>9</a:t>
            </a:fld>
            <a:endParaRPr lang="en-US" dirty="0"/>
          </a:p>
        </p:txBody>
      </p:sp>
    </p:spTree>
    <p:extLst>
      <p:ext uri="{BB962C8B-B14F-4D97-AF65-F5344CB8AC3E}">
        <p14:creationId xmlns:p14="http://schemas.microsoft.com/office/powerpoint/2010/main" val="4440385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9/29/2022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9/29/2022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9/29/2022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9/29/2022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9/29/2022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9/29/2022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9/29/2022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9/29/2022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9/29/2022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9/29/2022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dirty="0"/>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5E6C79"/>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9/29/2022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dirty="0"/>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irs.gov/about-irs/people"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E5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781496"/>
            <a:ext cx="9144000" cy="1973223"/>
          </a:xfrm>
        </p:spPr>
        <p:txBody>
          <a:bodyPr/>
          <a:lstStyle/>
          <a:p>
            <a:r>
              <a:rPr lang="en-US" b="1" dirty="0">
                <a:solidFill>
                  <a:schemeClr val="bg1"/>
                </a:solidFill>
                <a:latin typeface="Montserrat" panose="00000500000000000000" pitchFamily="50" charset="0"/>
                <a:cs typeface="Calibri Light"/>
              </a:rPr>
              <a:t>Inflation Reduction Act Highlights</a:t>
            </a:r>
            <a:endParaRPr lang="en-US" b="1" dirty="0">
              <a:solidFill>
                <a:schemeClr val="bg1"/>
              </a:solidFill>
              <a:latin typeface="Montserrat" panose="00000500000000000000" pitchFamily="50" charset="0"/>
            </a:endParaRPr>
          </a:p>
        </p:txBody>
      </p:sp>
      <p:sp>
        <p:nvSpPr>
          <p:cNvPr id="3" name="Subtitle 2"/>
          <p:cNvSpPr>
            <a:spLocks noGrp="1"/>
          </p:cNvSpPr>
          <p:nvPr>
            <p:ph type="subTitle" idx="1"/>
          </p:nvPr>
        </p:nvSpPr>
        <p:spPr>
          <a:xfrm>
            <a:off x="1524000" y="4414546"/>
            <a:ext cx="9144000" cy="934634"/>
          </a:xfrm>
        </p:spPr>
        <p:txBody>
          <a:bodyPr vert="horz" lIns="91440" tIns="45720" rIns="91440" bIns="45720" rtlCol="0" anchor="t">
            <a:normAutofit/>
          </a:bodyPr>
          <a:lstStyle/>
          <a:p>
            <a:r>
              <a:rPr lang="en-US" i="0" u="none" strike="noStrike" dirty="0">
                <a:solidFill>
                  <a:schemeClr val="bg1"/>
                </a:solidFill>
                <a:effectLst/>
                <a:latin typeface="Montserrat" panose="00000500000000000000" pitchFamily="50" charset="0"/>
              </a:rPr>
              <a:t>The Committee on Ways and Means</a:t>
            </a:r>
          </a:p>
          <a:p>
            <a:r>
              <a:rPr lang="en-US" dirty="0">
                <a:solidFill>
                  <a:schemeClr val="bg1"/>
                </a:solidFill>
                <a:latin typeface="Montserrat"/>
              </a:rPr>
              <a:t>September 29, 2022</a:t>
            </a:r>
            <a:endParaRPr lang="en-US" dirty="0">
              <a:solidFill>
                <a:schemeClr val="bg1"/>
              </a:solidFill>
              <a:latin typeface="Montserrat" panose="00000500000000000000" pitchFamily="50" charset="0"/>
            </a:endParaRPr>
          </a:p>
        </p:txBody>
      </p:sp>
      <p:cxnSp>
        <p:nvCxnSpPr>
          <p:cNvPr id="5" name="Straight Connector 4">
            <a:extLst>
              <a:ext uri="{FF2B5EF4-FFF2-40B4-BE49-F238E27FC236}">
                <a16:creationId xmlns:a16="http://schemas.microsoft.com/office/drawing/2014/main" id="{49FCC3F1-5F56-AF97-01FB-F5C58534C650}"/>
              </a:ext>
            </a:extLst>
          </p:cNvPr>
          <p:cNvCxnSpPr>
            <a:cxnSpLocks/>
          </p:cNvCxnSpPr>
          <p:nvPr/>
        </p:nvCxnSpPr>
        <p:spPr>
          <a:xfrm>
            <a:off x="4403834" y="4120056"/>
            <a:ext cx="34368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89F74F0F-B28A-CE0F-8B89-DB93C2653DFF}"/>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chemeClr val="bg1"/>
                </a:solidFill>
                <a:latin typeface="Montserrat" panose="00000500000000000000" pitchFamily="50" charset="0"/>
                <a:cs typeface="Calibri Light"/>
              </a:rPr>
              <a:t>Inflation Reduction Act Highlights</a:t>
            </a:r>
            <a:endParaRPr lang="en-US" sz="1200" b="1" dirty="0">
              <a:solidFill>
                <a:schemeClr val="bg1"/>
              </a:solidFill>
              <a:latin typeface="Montserrat" panose="00000500000000000000" pitchFamily="50" charset="0"/>
            </a:endParaRPr>
          </a:p>
        </p:txBody>
      </p:sp>
      <p:pic>
        <p:nvPicPr>
          <p:cNvPr id="6" name="Picture 5" descr="Logo&#10;&#10;Description automatically generated">
            <a:extLst>
              <a:ext uri="{FF2B5EF4-FFF2-40B4-BE49-F238E27FC236}">
                <a16:creationId xmlns:a16="http://schemas.microsoft.com/office/drawing/2014/main" id="{49F7011E-66A7-3CF4-F6D0-6C0DEC089FD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73041"/>
            <a:ext cx="447347" cy="447347"/>
          </a:xfrm>
          <a:prstGeom prst="rect">
            <a:avLst/>
          </a:prstGeom>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F64F40-3D02-4EF0-DCB6-31E31C4B17E8}"/>
              </a:ext>
            </a:extLst>
          </p:cNvPr>
          <p:cNvSpPr/>
          <p:nvPr/>
        </p:nvSpPr>
        <p:spPr>
          <a:xfrm>
            <a:off x="599091" y="1418894"/>
            <a:ext cx="11698012" cy="5108030"/>
          </a:xfrm>
          <a:prstGeom prst="rect">
            <a:avLst/>
          </a:prstGeom>
          <a:solidFill>
            <a:srgbClr val="7FBC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8DC4412-5C68-48F0-4802-0C43103C8C40}"/>
              </a:ext>
            </a:extLst>
          </p:cNvPr>
          <p:cNvSpPr/>
          <p:nvPr/>
        </p:nvSpPr>
        <p:spPr>
          <a:xfrm>
            <a:off x="-115614" y="606857"/>
            <a:ext cx="11469414" cy="1325563"/>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5E7F9E-3CB8-0E0F-C3CF-3544F1FD1AD4}"/>
              </a:ext>
            </a:extLst>
          </p:cNvPr>
          <p:cNvSpPr>
            <a:spLocks noGrp="1"/>
          </p:cNvSpPr>
          <p:nvPr>
            <p:ph type="title"/>
          </p:nvPr>
        </p:nvSpPr>
        <p:spPr>
          <a:xfrm>
            <a:off x="838200" y="606857"/>
            <a:ext cx="10197662" cy="1325563"/>
          </a:xfrm>
        </p:spPr>
        <p:txBody>
          <a:bodyPr>
            <a:noAutofit/>
          </a:bodyPr>
          <a:lstStyle/>
          <a:p>
            <a:pPr>
              <a:lnSpc>
                <a:spcPct val="120000"/>
              </a:lnSpc>
            </a:pPr>
            <a:r>
              <a:rPr lang="en-US" sz="3000" b="1" dirty="0">
                <a:solidFill>
                  <a:schemeClr val="bg1"/>
                </a:solidFill>
                <a:latin typeface="Montserrat" panose="00000500000000000000" pitchFamily="50" charset="0"/>
                <a:ea typeface="+mj-lt"/>
                <a:cs typeface="+mj-lt"/>
              </a:rPr>
              <a:t>Energy Efficiency and Clean Energy Incentives </a:t>
            </a:r>
            <a:br>
              <a:rPr lang="en-US" sz="3000" b="1" dirty="0">
                <a:solidFill>
                  <a:schemeClr val="bg1"/>
                </a:solidFill>
                <a:latin typeface="Montserrat" panose="00000500000000000000" pitchFamily="50" charset="0"/>
                <a:ea typeface="+mj-lt"/>
                <a:cs typeface="+mj-lt"/>
              </a:rPr>
            </a:br>
            <a:r>
              <a:rPr lang="en-US" sz="3000" b="1" dirty="0">
                <a:solidFill>
                  <a:schemeClr val="bg1"/>
                </a:solidFill>
                <a:latin typeface="Montserrat" panose="00000500000000000000" pitchFamily="50" charset="0"/>
                <a:ea typeface="+mj-lt"/>
                <a:cs typeface="+mj-lt"/>
              </a:rPr>
              <a:t>for Individuals and Businesses: Messaging</a:t>
            </a:r>
            <a:endParaRPr lang="en-US" sz="3000"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A4B61AE5-DC29-B97B-EE50-97C76B536F0B}"/>
              </a:ext>
            </a:extLst>
          </p:cNvPr>
          <p:cNvSpPr>
            <a:spLocks noGrp="1"/>
          </p:cNvSpPr>
          <p:nvPr>
            <p:ph idx="1"/>
          </p:nvPr>
        </p:nvSpPr>
        <p:spPr>
          <a:xfrm>
            <a:off x="838200" y="2048032"/>
            <a:ext cx="10515600" cy="3506687"/>
          </a:xfrm>
        </p:spPr>
        <p:txBody>
          <a:bodyPr vert="horz" lIns="91440" tIns="45720" rIns="91440" bIns="45720" rtlCol="0" anchor="t">
            <a:noAutofit/>
          </a:bodyPr>
          <a:lstStyle/>
          <a:p>
            <a:pPr>
              <a:lnSpc>
                <a:spcPct val="120000"/>
              </a:lnSpc>
            </a:pPr>
            <a:r>
              <a:rPr lang="en-US" sz="2200" dirty="0">
                <a:latin typeface="Montserrat" panose="00000500000000000000" pitchFamily="50" charset="0"/>
                <a:cs typeface="Calibri"/>
              </a:rPr>
              <a:t>Helps families </a:t>
            </a:r>
            <a:r>
              <a:rPr lang="en-US" sz="2200" b="1" dirty="0">
                <a:latin typeface="Montserrat" panose="00000500000000000000" pitchFamily="50" charset="0"/>
                <a:cs typeface="Calibri"/>
              </a:rPr>
              <a:t>save on energy bills</a:t>
            </a:r>
            <a:r>
              <a:rPr lang="en-US" sz="2200" dirty="0">
                <a:latin typeface="Montserrat" panose="00000500000000000000" pitchFamily="50" charset="0"/>
                <a:cs typeface="Calibri"/>
              </a:rPr>
              <a:t> by lowering the cost of rooftop solar and energy efficient appliances and weatherization </a:t>
            </a:r>
            <a:r>
              <a:rPr lang="en-US" sz="2200" b="1" dirty="0">
                <a:latin typeface="Montserrat" panose="00000500000000000000" pitchFamily="50" charset="0"/>
                <a:cs typeface="Calibri"/>
              </a:rPr>
              <a:t>by as much as 30 percent</a:t>
            </a:r>
          </a:p>
          <a:p>
            <a:pPr>
              <a:lnSpc>
                <a:spcPct val="120000"/>
              </a:lnSpc>
            </a:pPr>
            <a:r>
              <a:rPr lang="en-US" sz="2200" dirty="0">
                <a:latin typeface="Montserrat" panose="00000500000000000000" pitchFamily="50" charset="0"/>
                <a:cs typeface="Calibri"/>
              </a:rPr>
              <a:t>This </a:t>
            </a:r>
            <a:r>
              <a:rPr lang="en-US" sz="2200" b="1" dirty="0">
                <a:latin typeface="Montserrat" panose="00000500000000000000" pitchFamily="50" charset="0"/>
                <a:cs typeface="Calibri"/>
              </a:rPr>
              <a:t>makes transition to solar affordable for everyone</a:t>
            </a:r>
            <a:endParaRPr lang="en-US" sz="2200" dirty="0">
              <a:latin typeface="Montserrat" panose="00000500000000000000" pitchFamily="50" charset="0"/>
              <a:cs typeface="Calibri"/>
            </a:endParaRPr>
          </a:p>
          <a:p>
            <a:pPr lvl="1">
              <a:lnSpc>
                <a:spcPct val="120000"/>
              </a:lnSpc>
            </a:pPr>
            <a:r>
              <a:rPr lang="en-US" sz="2200" dirty="0">
                <a:latin typeface="Montserrat" panose="00000500000000000000" pitchFamily="50" charset="0"/>
                <a:cs typeface="Calibri"/>
              </a:rPr>
              <a:t>Even if you lease (as opposed to own) solar panels, or subscribe to community solar, these tax benefits will ultimately flow-through to customers, especially individuals in low-income areas</a:t>
            </a:r>
          </a:p>
          <a:p>
            <a:pPr>
              <a:lnSpc>
                <a:spcPct val="120000"/>
              </a:lnSpc>
            </a:pPr>
            <a:r>
              <a:rPr lang="en-US" sz="2200" b="1" dirty="0">
                <a:latin typeface="Montserrat" panose="00000500000000000000" pitchFamily="50" charset="0"/>
                <a:cs typeface="Calibri"/>
              </a:rPr>
              <a:t>Encourages businesses to go green</a:t>
            </a:r>
            <a:r>
              <a:rPr lang="en-US" sz="2200" dirty="0">
                <a:latin typeface="Montserrat" panose="00000500000000000000" pitchFamily="50" charset="0"/>
                <a:cs typeface="Calibri"/>
              </a:rPr>
              <a:t>. Businesses and nonprofits looking to build additional space or retrofit an existing building can offset more of their costs</a:t>
            </a:r>
          </a:p>
        </p:txBody>
      </p:sp>
      <p:pic>
        <p:nvPicPr>
          <p:cNvPr id="6" name="Picture 5" descr="A picture containing text, vector graphics&#10;&#10;Description automatically generated">
            <a:extLst>
              <a:ext uri="{FF2B5EF4-FFF2-40B4-BE49-F238E27FC236}">
                <a16:creationId xmlns:a16="http://schemas.microsoft.com/office/drawing/2014/main" id="{C5292200-CCF9-8D92-40C2-062BF779D2A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75542"/>
            <a:ext cx="468431" cy="468431"/>
          </a:xfrm>
          <a:prstGeom prst="rect">
            <a:avLst/>
          </a:prstGeom>
        </p:spPr>
      </p:pic>
      <p:sp>
        <p:nvSpPr>
          <p:cNvPr id="7" name="Title 1">
            <a:extLst>
              <a:ext uri="{FF2B5EF4-FFF2-40B4-BE49-F238E27FC236}">
                <a16:creationId xmlns:a16="http://schemas.microsoft.com/office/drawing/2014/main" id="{6500DEEC-833D-CC1F-D16A-3FE4A3C5338D}"/>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rgbClr val="002E54"/>
                </a:solidFill>
                <a:latin typeface="Montserrat" panose="00000500000000000000" pitchFamily="50" charset="0"/>
                <a:cs typeface="Calibri Light"/>
              </a:rPr>
              <a:t>Inflation Reduction Act Highlights</a:t>
            </a:r>
            <a:endParaRPr lang="en-US" sz="1200" b="1" dirty="0">
              <a:solidFill>
                <a:srgbClr val="002E54"/>
              </a:solidFill>
              <a:latin typeface="Montserrat" panose="00000500000000000000" pitchFamily="50" charset="0"/>
            </a:endParaRPr>
          </a:p>
        </p:txBody>
      </p:sp>
    </p:spTree>
    <p:extLst>
      <p:ext uri="{BB962C8B-B14F-4D97-AF65-F5344CB8AC3E}">
        <p14:creationId xmlns:p14="http://schemas.microsoft.com/office/powerpoint/2010/main" val="32128321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F64F40-3D02-4EF0-DCB6-31E31C4B17E8}"/>
              </a:ext>
            </a:extLst>
          </p:cNvPr>
          <p:cNvSpPr/>
          <p:nvPr/>
        </p:nvSpPr>
        <p:spPr>
          <a:xfrm>
            <a:off x="599091" y="1418894"/>
            <a:ext cx="11698012" cy="5192113"/>
          </a:xfrm>
          <a:prstGeom prst="rect">
            <a:avLst/>
          </a:prstGeom>
          <a:solidFill>
            <a:srgbClr val="7FBC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8DC4412-5C68-48F0-4802-0C43103C8C40}"/>
              </a:ext>
            </a:extLst>
          </p:cNvPr>
          <p:cNvSpPr/>
          <p:nvPr/>
        </p:nvSpPr>
        <p:spPr>
          <a:xfrm>
            <a:off x="-115614" y="755480"/>
            <a:ext cx="11469414" cy="947192"/>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5E7F9E-3CB8-0E0F-C3CF-3544F1FD1AD4}"/>
              </a:ext>
            </a:extLst>
          </p:cNvPr>
          <p:cNvSpPr>
            <a:spLocks noGrp="1"/>
          </p:cNvSpPr>
          <p:nvPr>
            <p:ph type="title"/>
          </p:nvPr>
        </p:nvSpPr>
        <p:spPr>
          <a:xfrm>
            <a:off x="838200" y="606857"/>
            <a:ext cx="10515600" cy="1325563"/>
          </a:xfrm>
        </p:spPr>
        <p:txBody>
          <a:bodyPr>
            <a:normAutofit/>
          </a:bodyPr>
          <a:lstStyle/>
          <a:p>
            <a:r>
              <a:rPr lang="en-US" b="1" dirty="0">
                <a:solidFill>
                  <a:schemeClr val="bg1"/>
                </a:solidFill>
                <a:latin typeface="Montserrat" panose="00000500000000000000" pitchFamily="50" charset="0"/>
                <a:ea typeface="+mj-lt"/>
                <a:cs typeface="+mj-lt"/>
              </a:rPr>
              <a:t>Clean Vehicles: Background </a:t>
            </a:r>
            <a:endParaRPr lang="en-US"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A4B61AE5-DC29-B97B-EE50-97C76B536F0B}"/>
              </a:ext>
            </a:extLst>
          </p:cNvPr>
          <p:cNvSpPr>
            <a:spLocks noGrp="1"/>
          </p:cNvSpPr>
          <p:nvPr>
            <p:ph idx="1"/>
          </p:nvPr>
        </p:nvSpPr>
        <p:spPr>
          <a:xfrm>
            <a:off x="838200" y="1848338"/>
            <a:ext cx="10515600" cy="3506687"/>
          </a:xfrm>
        </p:spPr>
        <p:txBody>
          <a:bodyPr vert="horz" lIns="91440" tIns="45720" rIns="91440" bIns="45720" rtlCol="0" anchor="t">
            <a:noAutofit/>
          </a:bodyPr>
          <a:lstStyle/>
          <a:p>
            <a:pPr>
              <a:lnSpc>
                <a:spcPct val="120000"/>
              </a:lnSpc>
            </a:pPr>
            <a:r>
              <a:rPr lang="en-US" sz="1600" b="1" dirty="0">
                <a:latin typeface="Montserrat"/>
                <a:ea typeface="+mn-lt"/>
                <a:cs typeface="+mn-lt"/>
              </a:rPr>
              <a:t>10 years of tax credits for electric, fuel-cell, and plug-in hybrid vehicles – up to $7,500 for buying a new EV</a:t>
            </a:r>
            <a:r>
              <a:rPr lang="en-US" sz="1600" dirty="0">
                <a:latin typeface="Montserrat"/>
                <a:ea typeface="+mn-lt"/>
                <a:cs typeface="+mn-lt"/>
              </a:rPr>
              <a:t>.  </a:t>
            </a:r>
          </a:p>
          <a:p>
            <a:pPr lvl="1">
              <a:lnSpc>
                <a:spcPct val="120000"/>
              </a:lnSpc>
            </a:pPr>
            <a:r>
              <a:rPr lang="en-US" sz="1600" dirty="0">
                <a:latin typeface="Montserrat"/>
                <a:ea typeface="+mn-lt"/>
                <a:cs typeface="+mn-lt"/>
              </a:rPr>
              <a:t>Limited to taxpayers making $300,000 (married)/ $150,000 (single) based on prior- or current-year modified AGI </a:t>
            </a:r>
            <a:endParaRPr lang="en-US" sz="1600" dirty="0">
              <a:latin typeface="Montserrat"/>
              <a:cs typeface="Calibri"/>
            </a:endParaRPr>
          </a:p>
          <a:p>
            <a:pPr lvl="1">
              <a:lnSpc>
                <a:spcPct val="120000"/>
              </a:lnSpc>
            </a:pPr>
            <a:r>
              <a:rPr lang="en-US" sz="1600" dirty="0">
                <a:latin typeface="Montserrat"/>
                <a:ea typeface="+mn-lt"/>
                <a:cs typeface="+mn-lt"/>
              </a:rPr>
              <a:t>Limited to vehicles with a MSRP up to $55,000 ($80,000 in the case of vans, pickup trucks and SUVs).</a:t>
            </a:r>
          </a:p>
          <a:p>
            <a:pPr lvl="1">
              <a:lnSpc>
                <a:spcPct val="120000"/>
              </a:lnSpc>
            </a:pPr>
            <a:r>
              <a:rPr lang="en-US" sz="1600" dirty="0">
                <a:latin typeface="Montserrat"/>
                <a:ea typeface="+mn-lt"/>
                <a:cs typeface="+mn-lt"/>
              </a:rPr>
              <a:t>For participating dealers, buyers (e.g. low-income buyers) can transfer credit to the dealer, which claims the credit and lowers the purchase price at point-of-sale</a:t>
            </a:r>
            <a:endParaRPr lang="en-US" sz="1600" dirty="0">
              <a:latin typeface="Montserrat"/>
              <a:cs typeface="Calibri"/>
            </a:endParaRPr>
          </a:p>
          <a:p>
            <a:pPr lvl="1">
              <a:lnSpc>
                <a:spcPct val="120000"/>
              </a:lnSpc>
            </a:pPr>
            <a:r>
              <a:rPr lang="en-US" sz="1600" dirty="0">
                <a:latin typeface="Montserrat" panose="00000500000000000000" pitchFamily="50" charset="0"/>
                <a:ea typeface="+mn-lt"/>
                <a:cs typeface="+mn-lt"/>
              </a:rPr>
              <a:t>Applies only to vehicles that:</a:t>
            </a:r>
          </a:p>
          <a:p>
            <a:pPr lvl="2">
              <a:lnSpc>
                <a:spcPct val="120000"/>
              </a:lnSpc>
            </a:pPr>
            <a:r>
              <a:rPr lang="en-US" sz="1600" dirty="0">
                <a:latin typeface="Montserrat" panose="00000500000000000000" pitchFamily="50" charset="0"/>
                <a:cs typeface="Calibri"/>
              </a:rPr>
              <a:t>Are assembled in North America (already in effect)</a:t>
            </a:r>
          </a:p>
          <a:p>
            <a:pPr lvl="2">
              <a:lnSpc>
                <a:spcPct val="120000"/>
              </a:lnSpc>
            </a:pPr>
            <a:r>
              <a:rPr lang="en-US" sz="1600" dirty="0">
                <a:latin typeface="Montserrat" panose="00000500000000000000" pitchFamily="50" charset="0"/>
                <a:ea typeface="+mn-lt"/>
                <a:cs typeface="+mn-lt"/>
              </a:rPr>
              <a:t>Meet certain geographic restrictions on critical mineral and battery components (starts 2023, and ramps up through 2027)</a:t>
            </a:r>
          </a:p>
          <a:p>
            <a:pPr lvl="2">
              <a:lnSpc>
                <a:spcPct val="120000"/>
              </a:lnSpc>
            </a:pPr>
            <a:r>
              <a:rPr lang="en-US" sz="1600" dirty="0">
                <a:latin typeface="Montserrat" panose="00000500000000000000" pitchFamily="50" charset="0"/>
                <a:ea typeface="+mn-lt"/>
                <a:cs typeface="+mn-lt"/>
              </a:rPr>
              <a:t>Cannot have any battery components or critical minerals from a "foreign entity of concern" (starts in 2024/2025 respectively)</a:t>
            </a:r>
          </a:p>
          <a:p>
            <a:pPr>
              <a:lnSpc>
                <a:spcPct val="120000"/>
              </a:lnSpc>
            </a:pPr>
            <a:endParaRPr lang="en-US" sz="1600" dirty="0">
              <a:latin typeface="Montserrat" panose="00000500000000000000" pitchFamily="50" charset="0"/>
              <a:ea typeface="+mn-lt"/>
              <a:cs typeface="+mn-lt"/>
            </a:endParaRPr>
          </a:p>
          <a:p>
            <a:pPr>
              <a:lnSpc>
                <a:spcPct val="120000"/>
              </a:lnSpc>
            </a:pPr>
            <a:endParaRPr lang="en-US" sz="1600" dirty="0">
              <a:latin typeface="Montserrat" panose="00000500000000000000" pitchFamily="50" charset="0"/>
              <a:cs typeface="Calibri"/>
            </a:endParaRPr>
          </a:p>
        </p:txBody>
      </p:sp>
      <p:pic>
        <p:nvPicPr>
          <p:cNvPr id="6" name="Picture 5" descr="A picture containing text, vector graphics&#10;&#10;Description automatically generated">
            <a:extLst>
              <a:ext uri="{FF2B5EF4-FFF2-40B4-BE49-F238E27FC236}">
                <a16:creationId xmlns:a16="http://schemas.microsoft.com/office/drawing/2014/main" id="{FF1E5688-78B1-A411-08F1-9A263E2CD4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75542"/>
            <a:ext cx="468431" cy="468431"/>
          </a:xfrm>
          <a:prstGeom prst="rect">
            <a:avLst/>
          </a:prstGeom>
        </p:spPr>
      </p:pic>
      <p:sp>
        <p:nvSpPr>
          <p:cNvPr id="7" name="Title 1">
            <a:extLst>
              <a:ext uri="{FF2B5EF4-FFF2-40B4-BE49-F238E27FC236}">
                <a16:creationId xmlns:a16="http://schemas.microsoft.com/office/drawing/2014/main" id="{614FFAF9-DB36-7A77-6242-D88CA64278DE}"/>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rgbClr val="002E54"/>
                </a:solidFill>
                <a:latin typeface="Montserrat" panose="00000500000000000000" pitchFamily="50" charset="0"/>
                <a:cs typeface="Calibri Light"/>
              </a:rPr>
              <a:t>Inflation Reduction Act Highlights</a:t>
            </a:r>
            <a:endParaRPr lang="en-US" sz="1200" b="1" dirty="0">
              <a:solidFill>
                <a:srgbClr val="002E54"/>
              </a:solidFill>
              <a:latin typeface="Montserrat" panose="00000500000000000000" pitchFamily="50" charset="0"/>
            </a:endParaRPr>
          </a:p>
        </p:txBody>
      </p:sp>
    </p:spTree>
    <p:extLst>
      <p:ext uri="{BB962C8B-B14F-4D97-AF65-F5344CB8AC3E}">
        <p14:creationId xmlns:p14="http://schemas.microsoft.com/office/powerpoint/2010/main" val="21087458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F64F40-3D02-4EF0-DCB6-31E31C4B17E8}"/>
              </a:ext>
            </a:extLst>
          </p:cNvPr>
          <p:cNvSpPr/>
          <p:nvPr/>
        </p:nvSpPr>
        <p:spPr>
          <a:xfrm>
            <a:off x="599091" y="1418894"/>
            <a:ext cx="11698012" cy="5054334"/>
          </a:xfrm>
          <a:prstGeom prst="rect">
            <a:avLst/>
          </a:prstGeom>
          <a:solidFill>
            <a:srgbClr val="7FBC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8DC4412-5C68-48F0-4802-0C43103C8C40}"/>
              </a:ext>
            </a:extLst>
          </p:cNvPr>
          <p:cNvSpPr/>
          <p:nvPr/>
        </p:nvSpPr>
        <p:spPr>
          <a:xfrm>
            <a:off x="-115614" y="755480"/>
            <a:ext cx="11469414" cy="947192"/>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5E7F9E-3CB8-0E0F-C3CF-3544F1FD1AD4}"/>
              </a:ext>
            </a:extLst>
          </p:cNvPr>
          <p:cNvSpPr>
            <a:spLocks noGrp="1"/>
          </p:cNvSpPr>
          <p:nvPr>
            <p:ph type="title"/>
          </p:nvPr>
        </p:nvSpPr>
        <p:spPr>
          <a:xfrm>
            <a:off x="838200" y="606857"/>
            <a:ext cx="10515600" cy="1325563"/>
          </a:xfrm>
        </p:spPr>
        <p:txBody>
          <a:bodyPr>
            <a:normAutofit/>
          </a:bodyPr>
          <a:lstStyle/>
          <a:p>
            <a:r>
              <a:rPr lang="en-US" b="1" dirty="0">
                <a:solidFill>
                  <a:schemeClr val="bg1"/>
                </a:solidFill>
                <a:latin typeface="Montserrat" panose="00000500000000000000" pitchFamily="50" charset="0"/>
                <a:ea typeface="+mj-lt"/>
                <a:cs typeface="+mj-lt"/>
              </a:rPr>
              <a:t>Clean Vehicles: Background (II)</a:t>
            </a:r>
            <a:endParaRPr lang="en-US"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A4B61AE5-DC29-B97B-EE50-97C76B536F0B}"/>
              </a:ext>
            </a:extLst>
          </p:cNvPr>
          <p:cNvSpPr>
            <a:spLocks noGrp="1"/>
          </p:cNvSpPr>
          <p:nvPr>
            <p:ph idx="1"/>
          </p:nvPr>
        </p:nvSpPr>
        <p:spPr>
          <a:xfrm>
            <a:off x="838200" y="1795787"/>
            <a:ext cx="10515600" cy="3506687"/>
          </a:xfrm>
        </p:spPr>
        <p:txBody>
          <a:bodyPr vert="horz" lIns="91440" tIns="45720" rIns="91440" bIns="45720" rtlCol="0" anchor="t">
            <a:noAutofit/>
          </a:bodyPr>
          <a:lstStyle/>
          <a:p>
            <a:pPr>
              <a:lnSpc>
                <a:spcPct val="120000"/>
              </a:lnSpc>
            </a:pPr>
            <a:r>
              <a:rPr lang="en-US" sz="1900" dirty="0">
                <a:latin typeface="Montserrat"/>
                <a:ea typeface="+mn-lt"/>
                <a:cs typeface="+mn-lt"/>
              </a:rPr>
              <a:t>New credit to make </a:t>
            </a:r>
            <a:r>
              <a:rPr lang="en-US" sz="1900" b="1" dirty="0">
                <a:latin typeface="Montserrat"/>
                <a:ea typeface="+mn-lt"/>
                <a:cs typeface="+mn-lt"/>
              </a:rPr>
              <a:t>used vehicles</a:t>
            </a:r>
            <a:r>
              <a:rPr lang="en-US" sz="1900" dirty="0">
                <a:latin typeface="Montserrat"/>
                <a:ea typeface="+mn-lt"/>
                <a:cs typeface="+mn-lt"/>
              </a:rPr>
              <a:t> more affordable for low- and moderate-income individuals by providing up to $4,000 for buying a used EV</a:t>
            </a:r>
            <a:endParaRPr lang="en-US" sz="1900" dirty="0">
              <a:latin typeface="Montserrat"/>
              <a:cs typeface="Calibri"/>
            </a:endParaRPr>
          </a:p>
          <a:p>
            <a:pPr lvl="1">
              <a:lnSpc>
                <a:spcPct val="120000"/>
              </a:lnSpc>
            </a:pPr>
            <a:r>
              <a:rPr lang="en-US" sz="1900" dirty="0">
                <a:latin typeface="Montserrat"/>
                <a:ea typeface="+mn-lt"/>
                <a:cs typeface="+mn-lt"/>
              </a:rPr>
              <a:t>Limited to taxpayers making $150,000 (married)/ $75,000 (single) (based on prior-year or current year modified AGI)</a:t>
            </a:r>
            <a:endParaRPr lang="en-US" sz="1900" dirty="0">
              <a:latin typeface="Montserrat"/>
            </a:endParaRPr>
          </a:p>
          <a:p>
            <a:pPr lvl="1">
              <a:lnSpc>
                <a:spcPct val="120000"/>
              </a:lnSpc>
            </a:pPr>
            <a:r>
              <a:rPr lang="en-US" sz="1900" dirty="0">
                <a:latin typeface="Montserrat"/>
                <a:ea typeface="+mn-lt"/>
                <a:cs typeface="+mn-lt"/>
              </a:rPr>
              <a:t>Transfer available to participating dealers</a:t>
            </a:r>
          </a:p>
          <a:p>
            <a:pPr>
              <a:lnSpc>
                <a:spcPct val="120000"/>
              </a:lnSpc>
            </a:pPr>
            <a:r>
              <a:rPr lang="en-US" sz="1900" b="1" dirty="0">
                <a:latin typeface="Montserrat"/>
                <a:ea typeface="+mn-lt"/>
                <a:cs typeface="+mn-lt"/>
              </a:rPr>
              <a:t>New credit for commercial EVs</a:t>
            </a:r>
            <a:r>
              <a:rPr lang="en-US" sz="1900" dirty="0">
                <a:latin typeface="Montserrat"/>
                <a:ea typeface="+mn-lt"/>
                <a:cs typeface="+mn-lt"/>
              </a:rPr>
              <a:t>, which will apply purchases ranging from light-duty vehicles for mom-and-pop businesses; to delivery vans, busses, and trash trucks; to farm and construction equipment. Nonprofits and state and local governments can take advantage of the credit as well via a "direct pay" mechanism.</a:t>
            </a:r>
          </a:p>
          <a:p>
            <a:pPr>
              <a:lnSpc>
                <a:spcPct val="120000"/>
              </a:lnSpc>
            </a:pPr>
            <a:r>
              <a:rPr lang="en-US" sz="1900" dirty="0">
                <a:latin typeface="Montserrat" panose="00000500000000000000" pitchFamily="50" charset="0"/>
                <a:cs typeface="Calibri"/>
              </a:rPr>
              <a:t>Extends the credit for purchasing and installing home EV charging equipment and extends and expands the credits for constructing EV charging stations.</a:t>
            </a:r>
          </a:p>
        </p:txBody>
      </p:sp>
      <p:pic>
        <p:nvPicPr>
          <p:cNvPr id="6" name="Picture 5" descr="A picture containing text, vector graphics&#10;&#10;Description automatically generated">
            <a:extLst>
              <a:ext uri="{FF2B5EF4-FFF2-40B4-BE49-F238E27FC236}">
                <a16:creationId xmlns:a16="http://schemas.microsoft.com/office/drawing/2014/main" id="{2E74586D-68BD-E4D6-DF01-1D5A504DB5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75542"/>
            <a:ext cx="468431" cy="468431"/>
          </a:xfrm>
          <a:prstGeom prst="rect">
            <a:avLst/>
          </a:prstGeom>
        </p:spPr>
      </p:pic>
      <p:sp>
        <p:nvSpPr>
          <p:cNvPr id="7" name="Title 1">
            <a:extLst>
              <a:ext uri="{FF2B5EF4-FFF2-40B4-BE49-F238E27FC236}">
                <a16:creationId xmlns:a16="http://schemas.microsoft.com/office/drawing/2014/main" id="{80708D31-1FCA-6252-3FA5-0B11DE09828A}"/>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rgbClr val="002E54"/>
                </a:solidFill>
                <a:latin typeface="Montserrat" panose="00000500000000000000" pitchFamily="50" charset="0"/>
                <a:cs typeface="Calibri Light"/>
              </a:rPr>
              <a:t>Inflation Reduction Act Highlights</a:t>
            </a:r>
            <a:endParaRPr lang="en-US" sz="1200" b="1" dirty="0">
              <a:solidFill>
                <a:srgbClr val="002E54"/>
              </a:solidFill>
              <a:latin typeface="Montserrat" panose="00000500000000000000" pitchFamily="50" charset="0"/>
            </a:endParaRPr>
          </a:p>
        </p:txBody>
      </p:sp>
    </p:spTree>
    <p:extLst>
      <p:ext uri="{BB962C8B-B14F-4D97-AF65-F5344CB8AC3E}">
        <p14:creationId xmlns:p14="http://schemas.microsoft.com/office/powerpoint/2010/main" val="2925854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F64F40-3D02-4EF0-DCB6-31E31C4B17E8}"/>
              </a:ext>
            </a:extLst>
          </p:cNvPr>
          <p:cNvSpPr/>
          <p:nvPr/>
        </p:nvSpPr>
        <p:spPr>
          <a:xfrm>
            <a:off x="599091" y="1418894"/>
            <a:ext cx="11698012" cy="4832249"/>
          </a:xfrm>
          <a:prstGeom prst="rect">
            <a:avLst/>
          </a:prstGeom>
          <a:solidFill>
            <a:srgbClr val="7FBC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8DC4412-5C68-48F0-4802-0C43103C8C40}"/>
              </a:ext>
            </a:extLst>
          </p:cNvPr>
          <p:cNvSpPr/>
          <p:nvPr/>
        </p:nvSpPr>
        <p:spPr>
          <a:xfrm>
            <a:off x="-115614" y="755480"/>
            <a:ext cx="11469414" cy="947192"/>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5E7F9E-3CB8-0E0F-C3CF-3544F1FD1AD4}"/>
              </a:ext>
            </a:extLst>
          </p:cNvPr>
          <p:cNvSpPr>
            <a:spLocks noGrp="1"/>
          </p:cNvSpPr>
          <p:nvPr>
            <p:ph type="title"/>
          </p:nvPr>
        </p:nvSpPr>
        <p:spPr>
          <a:xfrm>
            <a:off x="838200" y="606857"/>
            <a:ext cx="10515600" cy="1325563"/>
          </a:xfrm>
        </p:spPr>
        <p:txBody>
          <a:bodyPr>
            <a:normAutofit/>
          </a:bodyPr>
          <a:lstStyle/>
          <a:p>
            <a:r>
              <a:rPr lang="en-US" b="1" dirty="0">
                <a:solidFill>
                  <a:schemeClr val="bg1"/>
                </a:solidFill>
                <a:latin typeface="Montserrat" panose="00000500000000000000" pitchFamily="50" charset="0"/>
                <a:ea typeface="+mj-lt"/>
                <a:cs typeface="+mj-lt"/>
              </a:rPr>
              <a:t>Clean Vehicles: Messaging</a:t>
            </a:r>
            <a:endParaRPr lang="en-US"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A4B61AE5-DC29-B97B-EE50-97C76B536F0B}"/>
              </a:ext>
            </a:extLst>
          </p:cNvPr>
          <p:cNvSpPr>
            <a:spLocks noGrp="1"/>
          </p:cNvSpPr>
          <p:nvPr>
            <p:ph idx="1"/>
          </p:nvPr>
        </p:nvSpPr>
        <p:spPr>
          <a:xfrm>
            <a:off x="838200" y="1848337"/>
            <a:ext cx="10515600" cy="3506687"/>
          </a:xfrm>
        </p:spPr>
        <p:txBody>
          <a:bodyPr vert="horz" lIns="91440" tIns="45720" rIns="91440" bIns="45720" rtlCol="0" anchor="t">
            <a:noAutofit/>
          </a:bodyPr>
          <a:lstStyle/>
          <a:p>
            <a:pPr>
              <a:spcAft>
                <a:spcPts val="1000"/>
              </a:spcAft>
            </a:pPr>
            <a:r>
              <a:rPr lang="en-US" sz="2000" dirty="0">
                <a:latin typeface="Montserrat"/>
                <a:cs typeface="Calibri"/>
              </a:rPr>
              <a:t>These are sensible provisions that will accelerate the electrification of our vehicles; this is a bridge to the future of automobiles.</a:t>
            </a:r>
            <a:endParaRPr lang="en-US" sz="2000" dirty="0">
              <a:latin typeface="Montserrat" panose="00000500000000000000" pitchFamily="50" charset="0"/>
              <a:cs typeface="Calibri"/>
            </a:endParaRPr>
          </a:p>
          <a:p>
            <a:pPr>
              <a:spcAft>
                <a:spcPts val="1000"/>
              </a:spcAft>
            </a:pPr>
            <a:r>
              <a:rPr lang="en-US" sz="2000" dirty="0">
                <a:latin typeface="Montserrat"/>
                <a:cs typeface="Calibri"/>
              </a:rPr>
              <a:t>This is not about helping the rich. The income limitations and used vehicle credit ensure that </a:t>
            </a:r>
            <a:r>
              <a:rPr lang="en-US" sz="2000" b="1" dirty="0">
                <a:latin typeface="Montserrat"/>
                <a:cs typeface="Calibri"/>
              </a:rPr>
              <a:t>middle-income families can afford electric vehicles</a:t>
            </a:r>
            <a:r>
              <a:rPr lang="en-US" sz="2000" dirty="0">
                <a:latin typeface="Montserrat"/>
                <a:cs typeface="Calibri"/>
              </a:rPr>
              <a:t>.</a:t>
            </a:r>
          </a:p>
          <a:p>
            <a:pPr>
              <a:spcAft>
                <a:spcPts val="1000"/>
              </a:spcAft>
            </a:pPr>
            <a:r>
              <a:rPr lang="en-US" sz="2000">
                <a:latin typeface="Montserrat" panose="00000500000000000000" pitchFamily="50" charset="0"/>
                <a:cs typeface="Calibri"/>
              </a:rPr>
              <a:t>This is not </a:t>
            </a:r>
            <a:r>
              <a:rPr lang="en-US" sz="2000" dirty="0">
                <a:latin typeface="Montserrat" panose="00000500000000000000" pitchFamily="50" charset="0"/>
                <a:cs typeface="Calibri"/>
              </a:rPr>
              <a:t>about luxury cars. </a:t>
            </a:r>
          </a:p>
          <a:p>
            <a:pPr>
              <a:spcAft>
                <a:spcPts val="1000"/>
              </a:spcAft>
            </a:pPr>
            <a:r>
              <a:rPr lang="en-US" sz="2000" dirty="0">
                <a:latin typeface="Montserrat" panose="00000500000000000000" pitchFamily="50" charset="0"/>
                <a:cs typeface="Calibri"/>
              </a:rPr>
              <a:t>This </a:t>
            </a:r>
            <a:r>
              <a:rPr lang="en-US" sz="2000" b="1" dirty="0">
                <a:latin typeface="Montserrat" panose="00000500000000000000" pitchFamily="50" charset="0"/>
                <a:cs typeface="Calibri"/>
              </a:rPr>
              <a:t>promotes U.S. manufacturing jobs</a:t>
            </a:r>
            <a:r>
              <a:rPr lang="en-US" sz="2000" dirty="0">
                <a:latin typeface="Montserrat" panose="00000500000000000000" pitchFamily="50" charset="0"/>
                <a:cs typeface="Calibri"/>
              </a:rPr>
              <a:t>.  All eligible cars are </a:t>
            </a:r>
            <a:r>
              <a:rPr lang="en-US" sz="2000" b="1" dirty="0">
                <a:latin typeface="Montserrat" panose="00000500000000000000" pitchFamily="50" charset="0"/>
                <a:cs typeface="Calibri"/>
              </a:rPr>
              <a:t>assembled in North America.</a:t>
            </a:r>
          </a:p>
          <a:p>
            <a:pPr>
              <a:spcAft>
                <a:spcPts val="1000"/>
              </a:spcAft>
            </a:pPr>
            <a:r>
              <a:rPr lang="en-US" sz="2000" dirty="0">
                <a:latin typeface="Montserrat" panose="00000500000000000000" pitchFamily="50" charset="0"/>
                <a:cs typeface="Calibri"/>
              </a:rPr>
              <a:t>The battery component and critical mineral sourcing content is crucial to </a:t>
            </a:r>
            <a:r>
              <a:rPr lang="en-US" sz="2000" b="1" dirty="0">
                <a:latin typeface="Montserrat" panose="00000500000000000000" pitchFamily="50" charset="0"/>
                <a:cs typeface="Calibri"/>
              </a:rPr>
              <a:t>ensuring that our domestic supply chain won't be interrupted</a:t>
            </a:r>
            <a:r>
              <a:rPr lang="en-US" sz="2000" dirty="0">
                <a:latin typeface="Montserrat" panose="00000500000000000000" pitchFamily="50" charset="0"/>
                <a:cs typeface="Calibri"/>
              </a:rPr>
              <a:t>, and that we will </a:t>
            </a:r>
            <a:r>
              <a:rPr lang="en-US" sz="2000" b="1" dirty="0">
                <a:latin typeface="Montserrat" panose="00000500000000000000" pitchFamily="50" charset="0"/>
                <a:cs typeface="Calibri"/>
              </a:rPr>
              <a:t>not be dependent upon China</a:t>
            </a:r>
            <a:r>
              <a:rPr lang="en-US" sz="2000" dirty="0">
                <a:latin typeface="Montserrat" panose="00000500000000000000" pitchFamily="50" charset="0"/>
                <a:cs typeface="Calibri"/>
              </a:rPr>
              <a:t> to produce these automobiles.</a:t>
            </a:r>
          </a:p>
        </p:txBody>
      </p:sp>
      <p:pic>
        <p:nvPicPr>
          <p:cNvPr id="6" name="Picture 5" descr="A picture containing text, vector graphics&#10;&#10;Description automatically generated">
            <a:extLst>
              <a:ext uri="{FF2B5EF4-FFF2-40B4-BE49-F238E27FC236}">
                <a16:creationId xmlns:a16="http://schemas.microsoft.com/office/drawing/2014/main" id="{EACCA2A1-FFBF-D26C-3393-83BAA3C84B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75542"/>
            <a:ext cx="468431" cy="468431"/>
          </a:xfrm>
          <a:prstGeom prst="rect">
            <a:avLst/>
          </a:prstGeom>
        </p:spPr>
      </p:pic>
      <p:sp>
        <p:nvSpPr>
          <p:cNvPr id="7" name="Title 1">
            <a:extLst>
              <a:ext uri="{FF2B5EF4-FFF2-40B4-BE49-F238E27FC236}">
                <a16:creationId xmlns:a16="http://schemas.microsoft.com/office/drawing/2014/main" id="{9FC31AD6-FC8F-CF8E-1F73-4A97FC40372D}"/>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rgbClr val="002E54"/>
                </a:solidFill>
                <a:latin typeface="Montserrat" panose="00000500000000000000" pitchFamily="50" charset="0"/>
                <a:cs typeface="Calibri Light"/>
              </a:rPr>
              <a:t>Inflation Reduction Act Highlights</a:t>
            </a:r>
            <a:endParaRPr lang="en-US" sz="1200" b="1" dirty="0">
              <a:solidFill>
                <a:srgbClr val="002E54"/>
              </a:solidFill>
              <a:latin typeface="Montserrat" panose="00000500000000000000" pitchFamily="50" charset="0"/>
            </a:endParaRPr>
          </a:p>
        </p:txBody>
      </p:sp>
    </p:spTree>
    <p:extLst>
      <p:ext uri="{BB962C8B-B14F-4D97-AF65-F5344CB8AC3E}">
        <p14:creationId xmlns:p14="http://schemas.microsoft.com/office/powerpoint/2010/main" val="805641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F64F40-3D02-4EF0-DCB6-31E31C4B17E8}"/>
              </a:ext>
            </a:extLst>
          </p:cNvPr>
          <p:cNvSpPr/>
          <p:nvPr/>
        </p:nvSpPr>
        <p:spPr>
          <a:xfrm>
            <a:off x="599091" y="1418893"/>
            <a:ext cx="11698012" cy="5086681"/>
          </a:xfrm>
          <a:prstGeom prst="rect">
            <a:avLst/>
          </a:prstGeom>
          <a:solidFill>
            <a:srgbClr val="7FBC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8DC4412-5C68-48F0-4802-0C43103C8C40}"/>
              </a:ext>
            </a:extLst>
          </p:cNvPr>
          <p:cNvSpPr/>
          <p:nvPr/>
        </p:nvSpPr>
        <p:spPr>
          <a:xfrm>
            <a:off x="-115614" y="755480"/>
            <a:ext cx="11469414" cy="947192"/>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5E7F9E-3CB8-0E0F-C3CF-3544F1FD1AD4}"/>
              </a:ext>
            </a:extLst>
          </p:cNvPr>
          <p:cNvSpPr>
            <a:spLocks noGrp="1"/>
          </p:cNvSpPr>
          <p:nvPr>
            <p:ph type="title"/>
          </p:nvPr>
        </p:nvSpPr>
        <p:spPr>
          <a:xfrm>
            <a:off x="838200" y="606857"/>
            <a:ext cx="10515600" cy="1325563"/>
          </a:xfrm>
        </p:spPr>
        <p:txBody>
          <a:bodyPr>
            <a:normAutofit/>
          </a:bodyPr>
          <a:lstStyle/>
          <a:p>
            <a:r>
              <a:rPr lang="en-US" b="1" dirty="0">
                <a:solidFill>
                  <a:schemeClr val="bg1"/>
                </a:solidFill>
                <a:latin typeface="Montserrat" panose="00000500000000000000" pitchFamily="50" charset="0"/>
                <a:ea typeface="+mj-lt"/>
                <a:cs typeface="+mj-lt"/>
              </a:rPr>
              <a:t>Clean Vehicles: Messaging</a:t>
            </a:r>
            <a:endParaRPr lang="en-US"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A4B61AE5-DC29-B97B-EE50-97C76B536F0B}"/>
              </a:ext>
            </a:extLst>
          </p:cNvPr>
          <p:cNvSpPr>
            <a:spLocks noGrp="1"/>
          </p:cNvSpPr>
          <p:nvPr>
            <p:ph idx="1"/>
          </p:nvPr>
        </p:nvSpPr>
        <p:spPr>
          <a:xfrm>
            <a:off x="838200" y="1848337"/>
            <a:ext cx="10515600" cy="3506687"/>
          </a:xfrm>
        </p:spPr>
        <p:txBody>
          <a:bodyPr vert="horz" lIns="91440" tIns="45720" rIns="91440" bIns="45720" rtlCol="0" anchor="t">
            <a:noAutofit/>
          </a:bodyPr>
          <a:lstStyle/>
          <a:p>
            <a:pPr>
              <a:lnSpc>
                <a:spcPct val="120000"/>
              </a:lnSpc>
              <a:spcAft>
                <a:spcPts val="1000"/>
              </a:spcAft>
            </a:pPr>
            <a:r>
              <a:rPr lang="en-US" sz="1700" b="1" dirty="0">
                <a:latin typeface="Montserrat" panose="00000500000000000000" pitchFamily="50" charset="0"/>
                <a:cs typeface="Calibri"/>
              </a:rPr>
              <a:t>For businesses, the commercial EV credit represents a valuable opportunity</a:t>
            </a:r>
            <a:r>
              <a:rPr lang="en-US" sz="1700" dirty="0">
                <a:latin typeface="Montserrat" panose="00000500000000000000" pitchFamily="50" charset="0"/>
                <a:cs typeface="Calibri"/>
              </a:rPr>
              <a:t>.</a:t>
            </a:r>
          </a:p>
          <a:p>
            <a:pPr lvl="1">
              <a:lnSpc>
                <a:spcPct val="120000"/>
              </a:lnSpc>
              <a:spcAft>
                <a:spcPts val="1000"/>
              </a:spcAft>
            </a:pPr>
            <a:r>
              <a:rPr lang="en-US" sz="1700" dirty="0">
                <a:latin typeface="Montserrat"/>
                <a:cs typeface="Calibri"/>
              </a:rPr>
              <a:t>There are fewer limitations on the commercial EV credit, making the market ripe for rapid growth</a:t>
            </a:r>
          </a:p>
          <a:p>
            <a:pPr lvl="1">
              <a:lnSpc>
                <a:spcPct val="120000"/>
              </a:lnSpc>
              <a:spcAft>
                <a:spcPts val="1000"/>
              </a:spcAft>
            </a:pPr>
            <a:r>
              <a:rPr lang="en-US" sz="1700" dirty="0">
                <a:latin typeface="Montserrat"/>
                <a:cs typeface="Calibri"/>
              </a:rPr>
              <a:t>If you have constituent businesses that use cars, delivery vans, or trucks, encourage them to consider how this credit can bring down the cost of an electric vehicle in 2023. </a:t>
            </a:r>
            <a:endParaRPr lang="en-US" sz="1700" dirty="0">
              <a:latin typeface="Montserrat" panose="00000500000000000000" pitchFamily="50" charset="0"/>
              <a:cs typeface="Calibri"/>
            </a:endParaRPr>
          </a:p>
          <a:p>
            <a:pPr lvl="2">
              <a:lnSpc>
                <a:spcPct val="120000"/>
              </a:lnSpc>
              <a:spcAft>
                <a:spcPts val="1000"/>
              </a:spcAft>
            </a:pPr>
            <a:r>
              <a:rPr lang="en-US" sz="1600" dirty="0">
                <a:latin typeface="Montserrat"/>
                <a:cs typeface="Calibri"/>
              </a:rPr>
              <a:t>They can </a:t>
            </a:r>
            <a:r>
              <a:rPr lang="en-US" sz="1600" b="1" dirty="0">
                <a:latin typeface="Montserrat"/>
                <a:cs typeface="Calibri"/>
              </a:rPr>
              <a:t>save up to $7,500 </a:t>
            </a:r>
            <a:r>
              <a:rPr lang="en-US" sz="1600" dirty="0">
                <a:latin typeface="Montserrat"/>
                <a:cs typeface="Calibri"/>
              </a:rPr>
              <a:t>on a new light-duty vehicle</a:t>
            </a:r>
            <a:r>
              <a:rPr lang="en-US" sz="1600" b="1" dirty="0">
                <a:latin typeface="Montserrat"/>
                <a:cs typeface="Calibri"/>
              </a:rPr>
              <a:t>, and up to $40,000 </a:t>
            </a:r>
            <a:r>
              <a:rPr lang="en-US" sz="1600" dirty="0">
                <a:latin typeface="Montserrat"/>
                <a:cs typeface="Calibri"/>
              </a:rPr>
              <a:t>on a medium- or heavy-duty vehicle</a:t>
            </a:r>
            <a:r>
              <a:rPr lang="en-US" sz="1600" b="1" dirty="0">
                <a:latin typeface="Montserrat"/>
                <a:cs typeface="Calibri"/>
              </a:rPr>
              <a:t>.</a:t>
            </a:r>
          </a:p>
          <a:p>
            <a:pPr lvl="1">
              <a:lnSpc>
                <a:spcPct val="120000"/>
              </a:lnSpc>
              <a:spcAft>
                <a:spcPts val="1000"/>
              </a:spcAft>
            </a:pPr>
            <a:r>
              <a:rPr lang="en-US" sz="1700" dirty="0">
                <a:latin typeface="Montserrat"/>
                <a:cs typeface="Calibri"/>
              </a:rPr>
              <a:t>Municipalities could </a:t>
            </a:r>
            <a:r>
              <a:rPr lang="en-US" sz="1700" b="1" dirty="0">
                <a:latin typeface="Montserrat"/>
                <a:cs typeface="Calibri"/>
              </a:rPr>
              <a:t>save up to $40,000</a:t>
            </a:r>
            <a:r>
              <a:rPr lang="en-US" sz="1700" dirty="0">
                <a:latin typeface="Montserrat"/>
                <a:cs typeface="Calibri"/>
              </a:rPr>
              <a:t> on vehicles like busses or trash trucks through the direct pay option.</a:t>
            </a:r>
          </a:p>
          <a:p>
            <a:pPr lvl="1">
              <a:lnSpc>
                <a:spcPct val="120000"/>
              </a:lnSpc>
              <a:spcAft>
                <a:spcPts val="1000"/>
              </a:spcAft>
            </a:pPr>
            <a:r>
              <a:rPr lang="en-US" sz="1700" dirty="0">
                <a:latin typeface="Montserrat" panose="00000500000000000000" pitchFamily="50" charset="0"/>
                <a:cs typeface="Calibri"/>
              </a:rPr>
              <a:t>Farm businesses may receive a credit of up to </a:t>
            </a:r>
            <a:r>
              <a:rPr lang="en-US" sz="1700" b="1" dirty="0">
                <a:latin typeface="Montserrat" panose="00000500000000000000" pitchFamily="50" charset="0"/>
                <a:cs typeface="Calibri"/>
              </a:rPr>
              <a:t>$40,000 on tractors and other heavy farm equipment. </a:t>
            </a:r>
          </a:p>
        </p:txBody>
      </p:sp>
      <p:pic>
        <p:nvPicPr>
          <p:cNvPr id="6" name="Picture 5" descr="A picture containing text, vector graphics&#10;&#10;Description automatically generated">
            <a:extLst>
              <a:ext uri="{FF2B5EF4-FFF2-40B4-BE49-F238E27FC236}">
                <a16:creationId xmlns:a16="http://schemas.microsoft.com/office/drawing/2014/main" id="{2BA8DA7A-F94B-8AAF-B59B-63751C1379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75542"/>
            <a:ext cx="468431" cy="468431"/>
          </a:xfrm>
          <a:prstGeom prst="rect">
            <a:avLst/>
          </a:prstGeom>
        </p:spPr>
      </p:pic>
      <p:sp>
        <p:nvSpPr>
          <p:cNvPr id="7" name="Title 1">
            <a:extLst>
              <a:ext uri="{FF2B5EF4-FFF2-40B4-BE49-F238E27FC236}">
                <a16:creationId xmlns:a16="http://schemas.microsoft.com/office/drawing/2014/main" id="{FFB333E0-5F62-B7D5-6DDC-A263A342E4BB}"/>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rgbClr val="002E54"/>
                </a:solidFill>
                <a:latin typeface="Montserrat" panose="00000500000000000000" pitchFamily="50" charset="0"/>
                <a:cs typeface="Calibri Light"/>
              </a:rPr>
              <a:t>Inflation Reduction Act Highlights</a:t>
            </a:r>
            <a:endParaRPr lang="en-US" sz="1200" b="1" dirty="0">
              <a:solidFill>
                <a:srgbClr val="002E54"/>
              </a:solidFill>
              <a:latin typeface="Montserrat" panose="00000500000000000000" pitchFamily="50" charset="0"/>
            </a:endParaRPr>
          </a:p>
        </p:txBody>
      </p:sp>
    </p:spTree>
    <p:extLst>
      <p:ext uri="{BB962C8B-B14F-4D97-AF65-F5344CB8AC3E}">
        <p14:creationId xmlns:p14="http://schemas.microsoft.com/office/powerpoint/2010/main" val="3292972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F64F40-3D02-4EF0-DCB6-31E31C4B17E8}"/>
              </a:ext>
            </a:extLst>
          </p:cNvPr>
          <p:cNvSpPr/>
          <p:nvPr/>
        </p:nvSpPr>
        <p:spPr>
          <a:xfrm>
            <a:off x="599091" y="1418894"/>
            <a:ext cx="11698012" cy="5181603"/>
          </a:xfrm>
          <a:prstGeom prst="rect">
            <a:avLst/>
          </a:prstGeom>
          <a:solidFill>
            <a:srgbClr val="7FBC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8DC4412-5C68-48F0-4802-0C43103C8C40}"/>
              </a:ext>
            </a:extLst>
          </p:cNvPr>
          <p:cNvSpPr/>
          <p:nvPr/>
        </p:nvSpPr>
        <p:spPr>
          <a:xfrm>
            <a:off x="-115614" y="755480"/>
            <a:ext cx="11469414" cy="947192"/>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5E7F9E-3CB8-0E0F-C3CF-3544F1FD1AD4}"/>
              </a:ext>
            </a:extLst>
          </p:cNvPr>
          <p:cNvSpPr>
            <a:spLocks noGrp="1"/>
          </p:cNvSpPr>
          <p:nvPr>
            <p:ph type="title"/>
          </p:nvPr>
        </p:nvSpPr>
        <p:spPr>
          <a:xfrm>
            <a:off x="838200" y="606857"/>
            <a:ext cx="10515600" cy="1325563"/>
          </a:xfrm>
        </p:spPr>
        <p:txBody>
          <a:bodyPr>
            <a:normAutofit/>
          </a:bodyPr>
          <a:lstStyle/>
          <a:p>
            <a:r>
              <a:rPr lang="en-US" sz="3400" b="1" dirty="0">
                <a:solidFill>
                  <a:schemeClr val="bg1"/>
                </a:solidFill>
                <a:latin typeface="Montserrat" panose="00000500000000000000" pitchFamily="50" charset="0"/>
                <a:cs typeface="Calibri Light"/>
              </a:rPr>
              <a:t>Clean Vehicles:  Frequently Heard Criticisms</a:t>
            </a:r>
            <a:endParaRPr lang="en-US" sz="3400"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A4B61AE5-DC29-B97B-EE50-97C76B536F0B}"/>
              </a:ext>
            </a:extLst>
          </p:cNvPr>
          <p:cNvSpPr>
            <a:spLocks noGrp="1"/>
          </p:cNvSpPr>
          <p:nvPr>
            <p:ph idx="1"/>
          </p:nvPr>
        </p:nvSpPr>
        <p:spPr>
          <a:xfrm>
            <a:off x="838200" y="1848337"/>
            <a:ext cx="10515600" cy="3506687"/>
          </a:xfrm>
        </p:spPr>
        <p:txBody>
          <a:bodyPr vert="horz" lIns="91440" tIns="45720" rIns="91440" bIns="45720" rtlCol="0" anchor="t">
            <a:noAutofit/>
          </a:bodyPr>
          <a:lstStyle/>
          <a:p>
            <a:pPr>
              <a:lnSpc>
                <a:spcPct val="120000"/>
              </a:lnSpc>
            </a:pPr>
            <a:r>
              <a:rPr lang="en-US" sz="1600" b="1" i="1" dirty="0">
                <a:latin typeface="Montserrat" panose="00000500000000000000" pitchFamily="50" charset="0"/>
                <a:cs typeface="Calibri"/>
              </a:rPr>
              <a:t>"I've heard that no vehicles are going to be able to qualify and no one will be able to get a tax credit."</a:t>
            </a:r>
          </a:p>
          <a:p>
            <a:pPr lvl="1">
              <a:lnSpc>
                <a:spcPct val="120000"/>
              </a:lnSpc>
            </a:pPr>
            <a:r>
              <a:rPr lang="en-US" sz="1600" dirty="0">
                <a:latin typeface="Montserrat" panose="00000500000000000000" pitchFamily="50" charset="0"/>
                <a:cs typeface="Calibri"/>
              </a:rPr>
              <a:t>Automakers are evaluating their supply chains in light of these new provisions, which are intended to incentivize domestic supply chains.</a:t>
            </a:r>
          </a:p>
          <a:p>
            <a:pPr lvl="1">
              <a:lnSpc>
                <a:spcPct val="120000"/>
              </a:lnSpc>
            </a:pPr>
            <a:r>
              <a:rPr lang="en-US" sz="1600" dirty="0">
                <a:latin typeface="Montserrat" panose="00000500000000000000" pitchFamily="50" charset="0"/>
                <a:cs typeface="Calibri"/>
              </a:rPr>
              <a:t>That is why the IRA also includes strong domestic manufacturing provisions, including dedicated credits for the production of battery components and critical minerals.</a:t>
            </a:r>
          </a:p>
          <a:p>
            <a:pPr lvl="1">
              <a:lnSpc>
                <a:spcPct val="120000"/>
              </a:lnSpc>
            </a:pPr>
            <a:r>
              <a:rPr lang="en-US" sz="1600" dirty="0">
                <a:latin typeface="Montserrat" panose="00000500000000000000" pitchFamily="50" charset="0"/>
                <a:ea typeface="+mn-lt"/>
                <a:cs typeface="+mn-lt"/>
              </a:rPr>
              <a:t>Treasury will have to provide guidance on how to implement the new requirements.</a:t>
            </a:r>
            <a:endParaRPr lang="en-US" sz="1600" dirty="0">
              <a:latin typeface="Montserrat" panose="00000500000000000000" pitchFamily="50" charset="0"/>
              <a:cs typeface="Calibri"/>
            </a:endParaRPr>
          </a:p>
          <a:p>
            <a:pPr lvl="1">
              <a:lnSpc>
                <a:spcPct val="120000"/>
              </a:lnSpc>
            </a:pPr>
            <a:r>
              <a:rPr lang="en-US" sz="1600" dirty="0">
                <a:latin typeface="Montserrat" panose="00000500000000000000" pitchFamily="50" charset="0"/>
                <a:cs typeface="Calibri"/>
              </a:rPr>
              <a:t>Additionally, the new content requirements do not apply to the new used EV credit and commercial EV credit. The commercial EV credit applies to light-duty vehicles as long as the property is for a business use.</a:t>
            </a:r>
          </a:p>
          <a:p>
            <a:pPr>
              <a:lnSpc>
                <a:spcPct val="120000"/>
              </a:lnSpc>
            </a:pPr>
            <a:r>
              <a:rPr lang="en-US" sz="1600" b="1" i="1" dirty="0">
                <a:latin typeface="Montserrat" panose="00000500000000000000" pitchFamily="50" charset="0"/>
                <a:cs typeface="Calibri"/>
              </a:rPr>
              <a:t>"What if I already purchased a vehicle?"</a:t>
            </a:r>
          </a:p>
          <a:p>
            <a:pPr lvl="1">
              <a:lnSpc>
                <a:spcPct val="120000"/>
              </a:lnSpc>
            </a:pPr>
            <a:r>
              <a:rPr lang="en-US" sz="1600" dirty="0">
                <a:latin typeface="Montserrat" panose="00000500000000000000" pitchFamily="50" charset="0"/>
                <a:cs typeface="Calibri"/>
              </a:rPr>
              <a:t>IRS has provided guidance that if one had a written, binding agreement to purchase a vehicle before August 16, 2022, the new North America assembly requirement does not apply even if the vehicle is delivered after.</a:t>
            </a:r>
          </a:p>
        </p:txBody>
      </p:sp>
      <p:pic>
        <p:nvPicPr>
          <p:cNvPr id="6" name="Picture 5" descr="A picture containing text, vector graphics&#10;&#10;Description automatically generated">
            <a:extLst>
              <a:ext uri="{FF2B5EF4-FFF2-40B4-BE49-F238E27FC236}">
                <a16:creationId xmlns:a16="http://schemas.microsoft.com/office/drawing/2014/main" id="{3AE878A7-0FE2-1DBB-8376-E88E2ACD84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75542"/>
            <a:ext cx="468431" cy="468431"/>
          </a:xfrm>
          <a:prstGeom prst="rect">
            <a:avLst/>
          </a:prstGeom>
        </p:spPr>
      </p:pic>
      <p:sp>
        <p:nvSpPr>
          <p:cNvPr id="7" name="Title 1">
            <a:extLst>
              <a:ext uri="{FF2B5EF4-FFF2-40B4-BE49-F238E27FC236}">
                <a16:creationId xmlns:a16="http://schemas.microsoft.com/office/drawing/2014/main" id="{5B554EDD-1551-7A62-E6B7-B447A12C2496}"/>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rgbClr val="002E54"/>
                </a:solidFill>
                <a:latin typeface="Montserrat" panose="00000500000000000000" pitchFamily="50" charset="0"/>
                <a:cs typeface="Calibri Light"/>
              </a:rPr>
              <a:t>Inflation Reduction Act Highlights</a:t>
            </a:r>
            <a:endParaRPr lang="en-US" sz="1200" b="1" dirty="0">
              <a:solidFill>
                <a:srgbClr val="002E54"/>
              </a:solidFill>
              <a:latin typeface="Montserrat" panose="00000500000000000000" pitchFamily="50" charset="0"/>
            </a:endParaRPr>
          </a:p>
        </p:txBody>
      </p:sp>
    </p:spTree>
    <p:extLst>
      <p:ext uri="{BB962C8B-B14F-4D97-AF65-F5344CB8AC3E}">
        <p14:creationId xmlns:p14="http://schemas.microsoft.com/office/powerpoint/2010/main" val="35996576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F64F40-3D02-4EF0-DCB6-31E31C4B17E8}"/>
              </a:ext>
            </a:extLst>
          </p:cNvPr>
          <p:cNvSpPr/>
          <p:nvPr/>
        </p:nvSpPr>
        <p:spPr>
          <a:xfrm>
            <a:off x="599091" y="1418894"/>
            <a:ext cx="11698012" cy="5181603"/>
          </a:xfrm>
          <a:prstGeom prst="rect">
            <a:avLst/>
          </a:prstGeom>
          <a:solidFill>
            <a:srgbClr val="7FBC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8DC4412-5C68-48F0-4802-0C43103C8C40}"/>
              </a:ext>
            </a:extLst>
          </p:cNvPr>
          <p:cNvSpPr/>
          <p:nvPr/>
        </p:nvSpPr>
        <p:spPr>
          <a:xfrm>
            <a:off x="-115614" y="755480"/>
            <a:ext cx="11469414" cy="947192"/>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5E7F9E-3CB8-0E0F-C3CF-3544F1FD1AD4}"/>
              </a:ext>
            </a:extLst>
          </p:cNvPr>
          <p:cNvSpPr>
            <a:spLocks noGrp="1"/>
          </p:cNvSpPr>
          <p:nvPr>
            <p:ph type="title"/>
          </p:nvPr>
        </p:nvSpPr>
        <p:spPr>
          <a:xfrm>
            <a:off x="838200" y="606857"/>
            <a:ext cx="10515600" cy="1325563"/>
          </a:xfrm>
        </p:spPr>
        <p:txBody>
          <a:bodyPr>
            <a:normAutofit/>
          </a:bodyPr>
          <a:lstStyle/>
          <a:p>
            <a:r>
              <a:rPr lang="en-US" sz="3400" b="1" dirty="0">
                <a:solidFill>
                  <a:schemeClr val="bg1"/>
                </a:solidFill>
                <a:latin typeface="Montserrat" panose="00000500000000000000" pitchFamily="50" charset="0"/>
                <a:ea typeface="+mj-lt"/>
                <a:cs typeface="+mj-lt"/>
              </a:rPr>
              <a:t>Clean Jobs and Manufacturing: Background </a:t>
            </a:r>
            <a:endParaRPr lang="en-US" sz="3400"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A4B61AE5-DC29-B97B-EE50-97C76B536F0B}"/>
              </a:ext>
            </a:extLst>
          </p:cNvPr>
          <p:cNvSpPr>
            <a:spLocks noGrp="1"/>
          </p:cNvSpPr>
          <p:nvPr>
            <p:ph idx="1"/>
          </p:nvPr>
        </p:nvSpPr>
        <p:spPr>
          <a:xfrm>
            <a:off x="838200" y="1848337"/>
            <a:ext cx="10515600" cy="3506687"/>
          </a:xfrm>
        </p:spPr>
        <p:txBody>
          <a:bodyPr vert="horz" lIns="91440" tIns="45720" rIns="91440" bIns="45720" rtlCol="0" anchor="t">
            <a:noAutofit/>
          </a:bodyPr>
          <a:lstStyle/>
          <a:p>
            <a:pPr>
              <a:lnSpc>
                <a:spcPct val="120000"/>
              </a:lnSpc>
            </a:pPr>
            <a:r>
              <a:rPr lang="en-US" sz="1800" dirty="0">
                <a:latin typeface="Montserrat" panose="00000500000000000000" pitchFamily="50" charset="0"/>
                <a:cs typeface="Calibri"/>
              </a:rPr>
              <a:t>Groundbreaking labor and domestic content standards will ensure new, good-paying jobs. </a:t>
            </a:r>
          </a:p>
          <a:p>
            <a:pPr lvl="1">
              <a:lnSpc>
                <a:spcPct val="120000"/>
              </a:lnSpc>
            </a:pPr>
            <a:r>
              <a:rPr lang="en-US" sz="1800" dirty="0">
                <a:latin typeface="Montserrat" panose="00000500000000000000" pitchFamily="50" charset="0"/>
                <a:cs typeface="Calibri"/>
              </a:rPr>
              <a:t>Many energy and energy efficiency projects will need to meet prevailing wage and apprenticeship requirements</a:t>
            </a:r>
          </a:p>
          <a:p>
            <a:pPr lvl="1">
              <a:lnSpc>
                <a:spcPct val="120000"/>
              </a:lnSpc>
            </a:pPr>
            <a:r>
              <a:rPr lang="en-US" sz="1800" dirty="0">
                <a:latin typeface="Montserrat" panose="00000500000000000000" pitchFamily="50" charset="0"/>
                <a:cs typeface="Calibri"/>
              </a:rPr>
              <a:t>Domestic content bonus available for technologies like solar/wind</a:t>
            </a:r>
          </a:p>
          <a:p>
            <a:pPr>
              <a:lnSpc>
                <a:spcPct val="120000"/>
              </a:lnSpc>
            </a:pPr>
            <a:r>
              <a:rPr lang="en-US" sz="1800" dirty="0">
                <a:latin typeface="Montserrat" panose="00000500000000000000" pitchFamily="50" charset="0"/>
                <a:cs typeface="Calibri"/>
              </a:rPr>
              <a:t>Revival of the 48C advanced manufacturing credit ($10B), which your constituents can apply to for an allocation for the 1) production of a wide range of manufacturing and industrial facilities relating to clean advanced manufacturing, and 2) modifications to manufacturing and industrial facilities to reduce emissions</a:t>
            </a:r>
          </a:p>
          <a:p>
            <a:pPr>
              <a:lnSpc>
                <a:spcPct val="120000"/>
              </a:lnSpc>
            </a:pPr>
            <a:r>
              <a:rPr lang="en-US" sz="1800" dirty="0">
                <a:latin typeface="Montserrat" panose="00000500000000000000" pitchFamily="50" charset="0"/>
                <a:cs typeface="Calibri"/>
              </a:rPr>
              <a:t>New manufacturing PTCs provide a credit per unit produced for solar, wind, battery components, and critical minerals</a:t>
            </a:r>
          </a:p>
          <a:p>
            <a:pPr>
              <a:lnSpc>
                <a:spcPct val="120000"/>
              </a:lnSpc>
            </a:pPr>
            <a:r>
              <a:rPr lang="en-US" sz="1800" dirty="0">
                <a:latin typeface="Montserrat" panose="00000500000000000000" pitchFamily="50" charset="0"/>
                <a:cs typeface="Calibri"/>
              </a:rPr>
              <a:t>Enhanced carbon capture credits help industrial facilities reduce their emissions</a:t>
            </a:r>
          </a:p>
        </p:txBody>
      </p:sp>
      <p:pic>
        <p:nvPicPr>
          <p:cNvPr id="6" name="Picture 5" descr="A picture containing text, vector graphics&#10;&#10;Description automatically generated">
            <a:extLst>
              <a:ext uri="{FF2B5EF4-FFF2-40B4-BE49-F238E27FC236}">
                <a16:creationId xmlns:a16="http://schemas.microsoft.com/office/drawing/2014/main" id="{5EF0C7C8-75D3-0744-265D-BB73E30A496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75542"/>
            <a:ext cx="468431" cy="468431"/>
          </a:xfrm>
          <a:prstGeom prst="rect">
            <a:avLst/>
          </a:prstGeom>
        </p:spPr>
      </p:pic>
      <p:sp>
        <p:nvSpPr>
          <p:cNvPr id="7" name="Title 1">
            <a:extLst>
              <a:ext uri="{FF2B5EF4-FFF2-40B4-BE49-F238E27FC236}">
                <a16:creationId xmlns:a16="http://schemas.microsoft.com/office/drawing/2014/main" id="{F72942ED-A141-DA9F-2DAC-B31859D73D74}"/>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rgbClr val="002E54"/>
                </a:solidFill>
                <a:latin typeface="Montserrat" panose="00000500000000000000" pitchFamily="50" charset="0"/>
                <a:cs typeface="Calibri Light"/>
              </a:rPr>
              <a:t>Inflation Reduction Act Highlights</a:t>
            </a:r>
            <a:endParaRPr lang="en-US" sz="1200" b="1" dirty="0">
              <a:solidFill>
                <a:srgbClr val="002E54"/>
              </a:solidFill>
              <a:latin typeface="Montserrat" panose="00000500000000000000" pitchFamily="50" charset="0"/>
            </a:endParaRPr>
          </a:p>
        </p:txBody>
      </p:sp>
    </p:spTree>
    <p:extLst>
      <p:ext uri="{BB962C8B-B14F-4D97-AF65-F5344CB8AC3E}">
        <p14:creationId xmlns:p14="http://schemas.microsoft.com/office/powerpoint/2010/main" val="28344943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F64F40-3D02-4EF0-DCB6-31E31C4B17E8}"/>
              </a:ext>
            </a:extLst>
          </p:cNvPr>
          <p:cNvSpPr/>
          <p:nvPr/>
        </p:nvSpPr>
        <p:spPr>
          <a:xfrm>
            <a:off x="599091" y="1418895"/>
            <a:ext cx="11698012" cy="4204140"/>
          </a:xfrm>
          <a:prstGeom prst="rect">
            <a:avLst/>
          </a:prstGeom>
          <a:solidFill>
            <a:srgbClr val="7FBC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8DC4412-5C68-48F0-4802-0C43103C8C40}"/>
              </a:ext>
            </a:extLst>
          </p:cNvPr>
          <p:cNvSpPr/>
          <p:nvPr/>
        </p:nvSpPr>
        <p:spPr>
          <a:xfrm>
            <a:off x="-115614" y="755480"/>
            <a:ext cx="11469414" cy="947192"/>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5E7F9E-3CB8-0E0F-C3CF-3544F1FD1AD4}"/>
              </a:ext>
            </a:extLst>
          </p:cNvPr>
          <p:cNvSpPr>
            <a:spLocks noGrp="1"/>
          </p:cNvSpPr>
          <p:nvPr>
            <p:ph type="title"/>
          </p:nvPr>
        </p:nvSpPr>
        <p:spPr>
          <a:xfrm>
            <a:off x="838200" y="606857"/>
            <a:ext cx="10515600" cy="1325563"/>
          </a:xfrm>
        </p:spPr>
        <p:txBody>
          <a:bodyPr>
            <a:normAutofit/>
          </a:bodyPr>
          <a:lstStyle/>
          <a:p>
            <a:r>
              <a:rPr lang="en-US" sz="4000" b="1" dirty="0">
                <a:solidFill>
                  <a:schemeClr val="bg1"/>
                </a:solidFill>
                <a:latin typeface="Montserrat" panose="00000500000000000000" pitchFamily="50" charset="0"/>
                <a:ea typeface="+mj-lt"/>
                <a:cs typeface="+mj-lt"/>
              </a:rPr>
              <a:t>Clean Manufacturing: Messaging</a:t>
            </a:r>
            <a:endParaRPr lang="en-US" sz="4000"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A4B61AE5-DC29-B97B-EE50-97C76B536F0B}"/>
              </a:ext>
            </a:extLst>
          </p:cNvPr>
          <p:cNvSpPr>
            <a:spLocks noGrp="1"/>
          </p:cNvSpPr>
          <p:nvPr>
            <p:ph idx="1"/>
          </p:nvPr>
        </p:nvSpPr>
        <p:spPr>
          <a:xfrm>
            <a:off x="838200" y="1848337"/>
            <a:ext cx="10515600" cy="3506687"/>
          </a:xfrm>
        </p:spPr>
        <p:txBody>
          <a:bodyPr vert="horz" lIns="91440" tIns="45720" rIns="91440" bIns="45720" rtlCol="0" anchor="t">
            <a:noAutofit/>
          </a:bodyPr>
          <a:lstStyle/>
          <a:p>
            <a:pPr>
              <a:lnSpc>
                <a:spcPct val="120000"/>
              </a:lnSpc>
            </a:pPr>
            <a:r>
              <a:rPr lang="en-US" sz="2400" dirty="0">
                <a:latin typeface="Montserrat" panose="00000500000000000000" pitchFamily="50" charset="0"/>
                <a:ea typeface="+mn-lt"/>
                <a:cs typeface="+mn-lt"/>
              </a:rPr>
              <a:t>The Blue-Green Alliance estimates that the IRA will create </a:t>
            </a:r>
            <a:r>
              <a:rPr lang="en-US" sz="2400" b="1" dirty="0">
                <a:latin typeface="Montserrat" panose="00000500000000000000" pitchFamily="50" charset="0"/>
                <a:ea typeface="+mn-lt"/>
                <a:cs typeface="+mn-lt"/>
              </a:rPr>
              <a:t>9 million good-paying jobs</a:t>
            </a:r>
            <a:r>
              <a:rPr lang="en-US" sz="2400" dirty="0">
                <a:latin typeface="Montserrat" panose="00000500000000000000" pitchFamily="50" charset="0"/>
                <a:ea typeface="+mn-lt"/>
                <a:cs typeface="+mn-lt"/>
              </a:rPr>
              <a:t> over the next decade.</a:t>
            </a:r>
          </a:p>
          <a:p>
            <a:pPr marL="0" indent="0">
              <a:lnSpc>
                <a:spcPct val="120000"/>
              </a:lnSpc>
              <a:buNone/>
            </a:pPr>
            <a:endParaRPr lang="en-US" sz="2400" dirty="0">
              <a:latin typeface="Montserrat" panose="00000500000000000000" pitchFamily="50" charset="0"/>
              <a:ea typeface="+mn-lt"/>
              <a:cs typeface="+mn-lt"/>
            </a:endParaRPr>
          </a:p>
        </p:txBody>
      </p:sp>
      <p:pic>
        <p:nvPicPr>
          <p:cNvPr id="6" name="Picture 5" descr="A picture containing text, vector graphics&#10;&#10;Description automatically generated">
            <a:extLst>
              <a:ext uri="{FF2B5EF4-FFF2-40B4-BE49-F238E27FC236}">
                <a16:creationId xmlns:a16="http://schemas.microsoft.com/office/drawing/2014/main" id="{479485FB-FBF9-85A1-7A2E-9BCD64B19F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75542"/>
            <a:ext cx="468431" cy="468431"/>
          </a:xfrm>
          <a:prstGeom prst="rect">
            <a:avLst/>
          </a:prstGeom>
        </p:spPr>
      </p:pic>
      <p:sp>
        <p:nvSpPr>
          <p:cNvPr id="7" name="Title 1">
            <a:extLst>
              <a:ext uri="{FF2B5EF4-FFF2-40B4-BE49-F238E27FC236}">
                <a16:creationId xmlns:a16="http://schemas.microsoft.com/office/drawing/2014/main" id="{B3F899B9-843A-ACA5-C109-0BB8515D0BB2}"/>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rgbClr val="002E54"/>
                </a:solidFill>
                <a:latin typeface="Montserrat" panose="00000500000000000000" pitchFamily="50" charset="0"/>
                <a:cs typeface="Calibri Light"/>
              </a:rPr>
              <a:t>Inflation Reduction Act Highlights</a:t>
            </a:r>
            <a:endParaRPr lang="en-US" sz="1200" b="1" dirty="0">
              <a:solidFill>
                <a:srgbClr val="002E54"/>
              </a:solidFill>
              <a:latin typeface="Montserrat" panose="00000500000000000000" pitchFamily="50" charset="0"/>
            </a:endParaRPr>
          </a:p>
        </p:txBody>
      </p:sp>
    </p:spTree>
    <p:extLst>
      <p:ext uri="{BB962C8B-B14F-4D97-AF65-F5344CB8AC3E}">
        <p14:creationId xmlns:p14="http://schemas.microsoft.com/office/powerpoint/2010/main" val="17608860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320BA7-10F9-D4FC-665B-315CC7C2CC1F}"/>
              </a:ext>
            </a:extLst>
          </p:cNvPr>
          <p:cNvSpPr/>
          <p:nvPr/>
        </p:nvSpPr>
        <p:spPr>
          <a:xfrm>
            <a:off x="-73572" y="1523998"/>
            <a:ext cx="9259613" cy="3741684"/>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1250DAE-BCD6-E84A-4AE0-D028C010C398}"/>
              </a:ext>
            </a:extLst>
          </p:cNvPr>
          <p:cNvSpPr>
            <a:spLocks noGrp="1"/>
          </p:cNvSpPr>
          <p:nvPr>
            <p:ph type="title"/>
          </p:nvPr>
        </p:nvSpPr>
        <p:spPr>
          <a:xfrm>
            <a:off x="838199" y="2144110"/>
            <a:ext cx="10849303" cy="2822392"/>
          </a:xfrm>
        </p:spPr>
        <p:txBody>
          <a:bodyPr>
            <a:noAutofit/>
          </a:bodyPr>
          <a:lstStyle/>
          <a:p>
            <a:r>
              <a:rPr lang="en-US" sz="11500" b="1" dirty="0">
                <a:solidFill>
                  <a:schemeClr val="bg1"/>
                </a:solidFill>
                <a:latin typeface="Montserrat" panose="00000500000000000000" pitchFamily="50" charset="0"/>
                <a:cs typeface="Calibri Light"/>
              </a:rPr>
              <a:t>Revenue Raisers</a:t>
            </a:r>
            <a:endParaRPr lang="en-US" sz="12000" b="1" dirty="0">
              <a:solidFill>
                <a:schemeClr val="bg1"/>
              </a:solidFill>
              <a:latin typeface="Montserrat" panose="00000500000000000000" pitchFamily="50" charset="0"/>
            </a:endParaRPr>
          </a:p>
        </p:txBody>
      </p:sp>
      <p:sp>
        <p:nvSpPr>
          <p:cNvPr id="4" name="Title 1">
            <a:extLst>
              <a:ext uri="{FF2B5EF4-FFF2-40B4-BE49-F238E27FC236}">
                <a16:creationId xmlns:a16="http://schemas.microsoft.com/office/drawing/2014/main" id="{ED57DCEB-ECD1-1C40-3DAB-A68697099CC2}"/>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chemeClr val="bg1"/>
                </a:solidFill>
                <a:latin typeface="Montserrat" panose="00000500000000000000" pitchFamily="50" charset="0"/>
                <a:cs typeface="Calibri Light"/>
              </a:rPr>
              <a:t>Inflation Reduction Act Highlights</a:t>
            </a:r>
            <a:endParaRPr lang="en-US" sz="1200" b="1" dirty="0">
              <a:solidFill>
                <a:schemeClr val="bg1"/>
              </a:solidFill>
              <a:latin typeface="Montserrat" panose="00000500000000000000" pitchFamily="50" charset="0"/>
            </a:endParaRPr>
          </a:p>
        </p:txBody>
      </p:sp>
      <p:pic>
        <p:nvPicPr>
          <p:cNvPr id="6" name="Picture 5" descr="Logo&#10;&#10;Description automatically generated">
            <a:extLst>
              <a:ext uri="{FF2B5EF4-FFF2-40B4-BE49-F238E27FC236}">
                <a16:creationId xmlns:a16="http://schemas.microsoft.com/office/drawing/2014/main" id="{C79FB1D9-1AFB-6A5B-F09D-9EA7EAE58E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73041"/>
            <a:ext cx="447347" cy="447347"/>
          </a:xfrm>
          <a:prstGeom prst="rect">
            <a:avLst/>
          </a:prstGeom>
        </p:spPr>
      </p:pic>
    </p:spTree>
    <p:extLst>
      <p:ext uri="{BB962C8B-B14F-4D97-AF65-F5344CB8AC3E}">
        <p14:creationId xmlns:p14="http://schemas.microsoft.com/office/powerpoint/2010/main" val="4879035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F64F40-3D02-4EF0-DCB6-31E31C4B17E8}"/>
              </a:ext>
            </a:extLst>
          </p:cNvPr>
          <p:cNvSpPr/>
          <p:nvPr/>
        </p:nvSpPr>
        <p:spPr>
          <a:xfrm>
            <a:off x="599091" y="1418895"/>
            <a:ext cx="11698012" cy="4929354"/>
          </a:xfrm>
          <a:prstGeom prst="rect">
            <a:avLst/>
          </a:prstGeom>
          <a:solidFill>
            <a:srgbClr val="7FBC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8DC4412-5C68-48F0-4802-0C43103C8C40}"/>
              </a:ext>
            </a:extLst>
          </p:cNvPr>
          <p:cNvSpPr/>
          <p:nvPr/>
        </p:nvSpPr>
        <p:spPr>
          <a:xfrm>
            <a:off x="-115614" y="755480"/>
            <a:ext cx="11469414" cy="947192"/>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5E7F9E-3CB8-0E0F-C3CF-3544F1FD1AD4}"/>
              </a:ext>
            </a:extLst>
          </p:cNvPr>
          <p:cNvSpPr>
            <a:spLocks noGrp="1"/>
          </p:cNvSpPr>
          <p:nvPr>
            <p:ph type="title"/>
          </p:nvPr>
        </p:nvSpPr>
        <p:spPr>
          <a:xfrm>
            <a:off x="838200" y="606857"/>
            <a:ext cx="10515600" cy="1325563"/>
          </a:xfrm>
        </p:spPr>
        <p:txBody>
          <a:bodyPr>
            <a:normAutofit/>
          </a:bodyPr>
          <a:lstStyle/>
          <a:p>
            <a:r>
              <a:rPr lang="en-US" sz="4800" b="1" dirty="0">
                <a:solidFill>
                  <a:schemeClr val="bg1"/>
                </a:solidFill>
                <a:latin typeface="Montserrat" panose="00000500000000000000" pitchFamily="50" charset="0"/>
                <a:cs typeface="Calibri Light"/>
              </a:rPr>
              <a:t>IRS Funding: Background</a:t>
            </a:r>
            <a:endParaRPr lang="en-US" sz="4800"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A4B61AE5-DC29-B97B-EE50-97C76B536F0B}"/>
              </a:ext>
            </a:extLst>
          </p:cNvPr>
          <p:cNvSpPr>
            <a:spLocks noGrp="1"/>
          </p:cNvSpPr>
          <p:nvPr>
            <p:ph idx="1"/>
          </p:nvPr>
        </p:nvSpPr>
        <p:spPr>
          <a:xfrm>
            <a:off x="838200" y="1848337"/>
            <a:ext cx="10515600" cy="3506687"/>
          </a:xfrm>
        </p:spPr>
        <p:txBody>
          <a:bodyPr vert="horz" lIns="91440" tIns="45720" rIns="91440" bIns="45720" rtlCol="0" anchor="t">
            <a:noAutofit/>
          </a:bodyPr>
          <a:lstStyle/>
          <a:p>
            <a:pPr>
              <a:lnSpc>
                <a:spcPct val="120000"/>
              </a:lnSpc>
            </a:pPr>
            <a:r>
              <a:rPr lang="en-US" sz="1400" dirty="0">
                <a:latin typeface="Montserrat" panose="00000500000000000000" pitchFamily="50" charset="0"/>
              </a:rPr>
              <a:t>Makes around $80 billion worth of critical investments in the IRS to improve taxpayer services and ensure that well-heeled taxpayers with armies of lawyers can no longer shirk their tax obligations with impunity, including:</a:t>
            </a:r>
          </a:p>
          <a:p>
            <a:pPr lvl="1">
              <a:lnSpc>
                <a:spcPct val="120000"/>
              </a:lnSpc>
            </a:pPr>
            <a:r>
              <a:rPr lang="en-US" sz="1400" dirty="0">
                <a:latin typeface="Montserrat" panose="00000500000000000000" pitchFamily="50" charset="0"/>
              </a:rPr>
              <a:t>$3.18 billion for taxpayer services (4.01%)</a:t>
            </a:r>
            <a:endParaRPr lang="en-US" sz="1400" dirty="0">
              <a:latin typeface="Montserrat" panose="00000500000000000000" pitchFamily="50" charset="0"/>
              <a:cs typeface="Calibri"/>
            </a:endParaRPr>
          </a:p>
          <a:p>
            <a:pPr lvl="1">
              <a:lnSpc>
                <a:spcPct val="120000"/>
              </a:lnSpc>
            </a:pPr>
            <a:r>
              <a:rPr lang="en-US" sz="1400" dirty="0">
                <a:latin typeface="Montserrat" panose="00000500000000000000" pitchFamily="50" charset="0"/>
              </a:rPr>
              <a:t>$45.6 billion for enforcement  (57.5%)</a:t>
            </a:r>
            <a:endParaRPr lang="en-US" sz="1400" dirty="0">
              <a:latin typeface="Montserrat" panose="00000500000000000000" pitchFamily="50" charset="0"/>
              <a:cs typeface="Calibri"/>
            </a:endParaRPr>
          </a:p>
          <a:p>
            <a:pPr lvl="1">
              <a:lnSpc>
                <a:spcPct val="120000"/>
              </a:lnSpc>
            </a:pPr>
            <a:r>
              <a:rPr lang="en-US" sz="1400" dirty="0">
                <a:latin typeface="Montserrat" panose="00000500000000000000" pitchFamily="50" charset="0"/>
              </a:rPr>
              <a:t>$25.3 billion for operations support (31.9%)</a:t>
            </a:r>
            <a:endParaRPr lang="en-US" sz="1400" dirty="0">
              <a:latin typeface="Montserrat" panose="00000500000000000000" pitchFamily="50" charset="0"/>
              <a:cs typeface="Calibri"/>
            </a:endParaRPr>
          </a:p>
          <a:p>
            <a:pPr lvl="1">
              <a:lnSpc>
                <a:spcPct val="120000"/>
              </a:lnSpc>
            </a:pPr>
            <a:r>
              <a:rPr lang="en-US" sz="1400" dirty="0">
                <a:latin typeface="Montserrat" panose="00000500000000000000" pitchFamily="50" charset="0"/>
              </a:rPr>
              <a:t>$4.75 billion for business systems modernization (5.98%)</a:t>
            </a:r>
            <a:endParaRPr lang="en-US" sz="1400" dirty="0">
              <a:latin typeface="Montserrat" panose="00000500000000000000" pitchFamily="50" charset="0"/>
              <a:cs typeface="Calibri"/>
            </a:endParaRPr>
          </a:p>
          <a:p>
            <a:pPr lvl="1">
              <a:lnSpc>
                <a:spcPct val="120000"/>
              </a:lnSpc>
            </a:pPr>
            <a:r>
              <a:rPr lang="en-US" sz="1400" dirty="0">
                <a:latin typeface="Montserrat" panose="00000500000000000000" pitchFamily="50" charset="0"/>
              </a:rPr>
              <a:t>$500 million to implement clean energy provisions (0.63%)</a:t>
            </a:r>
            <a:endParaRPr lang="en-US" sz="1400" dirty="0">
              <a:latin typeface="Montserrat" panose="00000500000000000000" pitchFamily="50" charset="0"/>
              <a:cs typeface="Calibri"/>
            </a:endParaRPr>
          </a:p>
          <a:p>
            <a:pPr>
              <a:lnSpc>
                <a:spcPct val="120000"/>
              </a:lnSpc>
            </a:pPr>
            <a:r>
              <a:rPr lang="en-US" sz="1400" dirty="0">
                <a:latin typeface="Montserrat" panose="00000500000000000000" pitchFamily="50" charset="0"/>
              </a:rPr>
              <a:t>Investments in Treasury to oversee implementation of IRA</a:t>
            </a:r>
            <a:endParaRPr lang="en-US" sz="1400" dirty="0">
              <a:latin typeface="Montserrat" panose="00000500000000000000" pitchFamily="50" charset="0"/>
              <a:cs typeface="Calibri"/>
            </a:endParaRPr>
          </a:p>
          <a:p>
            <a:pPr lvl="1">
              <a:lnSpc>
                <a:spcPct val="120000"/>
              </a:lnSpc>
            </a:pPr>
            <a:r>
              <a:rPr lang="en-US" sz="1400" dirty="0">
                <a:latin typeface="Montserrat" panose="00000500000000000000" pitchFamily="50" charset="0"/>
              </a:rPr>
              <a:t>$403 million to Treasury Inspector General</a:t>
            </a:r>
            <a:endParaRPr lang="en-US" sz="1400" dirty="0">
              <a:latin typeface="Montserrat" panose="00000500000000000000" pitchFamily="50" charset="0"/>
              <a:cs typeface="Calibri"/>
            </a:endParaRPr>
          </a:p>
          <a:p>
            <a:pPr lvl="1">
              <a:lnSpc>
                <a:spcPct val="120000"/>
              </a:lnSpc>
            </a:pPr>
            <a:r>
              <a:rPr lang="en-US" sz="1400" dirty="0">
                <a:latin typeface="Montserrat" panose="00000500000000000000" pitchFamily="50" charset="0"/>
              </a:rPr>
              <a:t>$104.5 million to Office of Tax Policy</a:t>
            </a:r>
            <a:endParaRPr lang="en-US" sz="1400" dirty="0">
              <a:latin typeface="Montserrat" panose="00000500000000000000" pitchFamily="50" charset="0"/>
              <a:cs typeface="Calibri"/>
            </a:endParaRPr>
          </a:p>
          <a:p>
            <a:pPr lvl="1">
              <a:lnSpc>
                <a:spcPct val="120000"/>
              </a:lnSpc>
            </a:pPr>
            <a:r>
              <a:rPr lang="en-US" sz="1400" dirty="0">
                <a:latin typeface="Montserrat" panose="00000500000000000000" pitchFamily="50" charset="0"/>
              </a:rPr>
              <a:t>$50 million to departmental offices</a:t>
            </a:r>
            <a:endParaRPr lang="en-US" sz="1400" dirty="0">
              <a:latin typeface="Montserrat" panose="00000500000000000000" pitchFamily="50" charset="0"/>
              <a:cs typeface="Calibri"/>
            </a:endParaRPr>
          </a:p>
          <a:p>
            <a:pPr>
              <a:lnSpc>
                <a:spcPct val="120000"/>
              </a:lnSpc>
            </a:pPr>
            <a:r>
              <a:rPr lang="en-US" sz="1400" dirty="0">
                <a:latin typeface="Montserrat"/>
              </a:rPr>
              <a:t>$15 million to study the feasibility of a free e-filing system</a:t>
            </a:r>
            <a:endParaRPr lang="en-US" sz="1400" dirty="0">
              <a:latin typeface="Montserrat"/>
              <a:cs typeface="Calibri"/>
            </a:endParaRPr>
          </a:p>
          <a:p>
            <a:pPr>
              <a:lnSpc>
                <a:spcPct val="120000"/>
              </a:lnSpc>
            </a:pPr>
            <a:r>
              <a:rPr lang="en-US" sz="1400" dirty="0">
                <a:latin typeface="Montserrat" panose="00000500000000000000" pitchFamily="50" charset="0"/>
              </a:rPr>
              <a:t>$153 million to Tax Court to adjudicate tax disputes</a:t>
            </a:r>
          </a:p>
        </p:txBody>
      </p:sp>
      <p:pic>
        <p:nvPicPr>
          <p:cNvPr id="6" name="Picture 5" descr="A picture containing text, vector graphics&#10;&#10;Description automatically generated">
            <a:extLst>
              <a:ext uri="{FF2B5EF4-FFF2-40B4-BE49-F238E27FC236}">
                <a16:creationId xmlns:a16="http://schemas.microsoft.com/office/drawing/2014/main" id="{2E0D1886-3B24-E365-0DE2-5F26DE12E7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75542"/>
            <a:ext cx="468431" cy="468431"/>
          </a:xfrm>
          <a:prstGeom prst="rect">
            <a:avLst/>
          </a:prstGeom>
        </p:spPr>
      </p:pic>
      <p:sp>
        <p:nvSpPr>
          <p:cNvPr id="7" name="Title 1">
            <a:extLst>
              <a:ext uri="{FF2B5EF4-FFF2-40B4-BE49-F238E27FC236}">
                <a16:creationId xmlns:a16="http://schemas.microsoft.com/office/drawing/2014/main" id="{273D52C3-EB2E-43A5-B1B0-5147F0CDFAC7}"/>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rgbClr val="002E54"/>
                </a:solidFill>
                <a:latin typeface="Montserrat" panose="00000500000000000000" pitchFamily="50" charset="0"/>
                <a:cs typeface="Calibri Light"/>
              </a:rPr>
              <a:t>Inflation Reduction Act Highlights</a:t>
            </a:r>
            <a:endParaRPr lang="en-US" sz="1200" b="1" dirty="0">
              <a:solidFill>
                <a:srgbClr val="002E54"/>
              </a:solidFill>
              <a:latin typeface="Montserrat" panose="00000500000000000000" pitchFamily="50" charset="0"/>
            </a:endParaRPr>
          </a:p>
        </p:txBody>
      </p:sp>
    </p:spTree>
    <p:extLst>
      <p:ext uri="{BB962C8B-B14F-4D97-AF65-F5344CB8AC3E}">
        <p14:creationId xmlns:p14="http://schemas.microsoft.com/office/powerpoint/2010/main" val="14843788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320BA7-10F9-D4FC-665B-315CC7C2CC1F}"/>
              </a:ext>
            </a:extLst>
          </p:cNvPr>
          <p:cNvSpPr/>
          <p:nvPr/>
        </p:nvSpPr>
        <p:spPr>
          <a:xfrm>
            <a:off x="-73571" y="1523998"/>
            <a:ext cx="10247586" cy="3741684"/>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1250DAE-BCD6-E84A-4AE0-D028C010C398}"/>
              </a:ext>
            </a:extLst>
          </p:cNvPr>
          <p:cNvSpPr>
            <a:spLocks noGrp="1"/>
          </p:cNvSpPr>
          <p:nvPr>
            <p:ph type="title"/>
          </p:nvPr>
        </p:nvSpPr>
        <p:spPr>
          <a:xfrm>
            <a:off x="838199" y="2049518"/>
            <a:ext cx="10849303" cy="2822392"/>
          </a:xfrm>
        </p:spPr>
        <p:txBody>
          <a:bodyPr>
            <a:noAutofit/>
          </a:bodyPr>
          <a:lstStyle/>
          <a:p>
            <a:r>
              <a:rPr lang="en-US" sz="10000" b="1" dirty="0">
                <a:solidFill>
                  <a:schemeClr val="bg1"/>
                </a:solidFill>
                <a:latin typeface="Montserrat" panose="00000500000000000000" pitchFamily="50" charset="0"/>
                <a:cs typeface="Calibri Light"/>
              </a:rPr>
              <a:t>Climate Tax (GREEN Act)</a:t>
            </a:r>
            <a:endParaRPr lang="en-US" sz="10000" b="1" dirty="0">
              <a:solidFill>
                <a:schemeClr val="bg1"/>
              </a:solidFill>
              <a:latin typeface="Montserrat" panose="00000500000000000000" pitchFamily="50" charset="0"/>
            </a:endParaRPr>
          </a:p>
        </p:txBody>
      </p:sp>
      <p:sp>
        <p:nvSpPr>
          <p:cNvPr id="4" name="Title 1">
            <a:extLst>
              <a:ext uri="{FF2B5EF4-FFF2-40B4-BE49-F238E27FC236}">
                <a16:creationId xmlns:a16="http://schemas.microsoft.com/office/drawing/2014/main" id="{ED57DCEB-ECD1-1C40-3DAB-A68697099CC2}"/>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chemeClr val="bg1"/>
                </a:solidFill>
                <a:latin typeface="Montserrat" panose="00000500000000000000" pitchFamily="50" charset="0"/>
                <a:cs typeface="Calibri Light"/>
              </a:rPr>
              <a:t>Inflation Reduction Act Highlights</a:t>
            </a:r>
            <a:endParaRPr lang="en-US" sz="1200" b="1" dirty="0">
              <a:solidFill>
                <a:schemeClr val="bg1"/>
              </a:solidFill>
              <a:latin typeface="Montserrat" panose="00000500000000000000" pitchFamily="50" charset="0"/>
            </a:endParaRPr>
          </a:p>
        </p:txBody>
      </p:sp>
      <p:pic>
        <p:nvPicPr>
          <p:cNvPr id="6" name="Picture 5" descr="Logo&#10;&#10;Description automatically generated">
            <a:extLst>
              <a:ext uri="{FF2B5EF4-FFF2-40B4-BE49-F238E27FC236}">
                <a16:creationId xmlns:a16="http://schemas.microsoft.com/office/drawing/2014/main" id="{C79FB1D9-1AFB-6A5B-F09D-9EA7EAE58E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73041"/>
            <a:ext cx="447347" cy="447347"/>
          </a:xfrm>
          <a:prstGeom prst="rect">
            <a:avLst/>
          </a:prstGeom>
        </p:spPr>
      </p:pic>
    </p:spTree>
    <p:extLst>
      <p:ext uri="{BB962C8B-B14F-4D97-AF65-F5344CB8AC3E}">
        <p14:creationId xmlns:p14="http://schemas.microsoft.com/office/powerpoint/2010/main" val="32121787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F64F40-3D02-4EF0-DCB6-31E31C4B17E8}"/>
              </a:ext>
            </a:extLst>
          </p:cNvPr>
          <p:cNvSpPr/>
          <p:nvPr/>
        </p:nvSpPr>
        <p:spPr>
          <a:xfrm>
            <a:off x="599091" y="1418894"/>
            <a:ext cx="11698012" cy="4832249"/>
          </a:xfrm>
          <a:prstGeom prst="rect">
            <a:avLst/>
          </a:prstGeom>
          <a:solidFill>
            <a:srgbClr val="7FBC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8DC4412-5C68-48F0-4802-0C43103C8C40}"/>
              </a:ext>
            </a:extLst>
          </p:cNvPr>
          <p:cNvSpPr/>
          <p:nvPr/>
        </p:nvSpPr>
        <p:spPr>
          <a:xfrm>
            <a:off x="-115614" y="755480"/>
            <a:ext cx="11469414" cy="947192"/>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5E7F9E-3CB8-0E0F-C3CF-3544F1FD1AD4}"/>
              </a:ext>
            </a:extLst>
          </p:cNvPr>
          <p:cNvSpPr>
            <a:spLocks noGrp="1"/>
          </p:cNvSpPr>
          <p:nvPr>
            <p:ph type="title"/>
          </p:nvPr>
        </p:nvSpPr>
        <p:spPr>
          <a:xfrm>
            <a:off x="838200" y="606857"/>
            <a:ext cx="10515600" cy="1325563"/>
          </a:xfrm>
        </p:spPr>
        <p:txBody>
          <a:bodyPr>
            <a:normAutofit/>
          </a:bodyPr>
          <a:lstStyle/>
          <a:p>
            <a:r>
              <a:rPr lang="en-US" sz="4800" b="1" dirty="0">
                <a:solidFill>
                  <a:schemeClr val="bg1"/>
                </a:solidFill>
                <a:latin typeface="Montserrat" panose="00000500000000000000" pitchFamily="50" charset="0"/>
                <a:cs typeface="Calibri Light"/>
              </a:rPr>
              <a:t>IRS Funding: Messaging</a:t>
            </a:r>
            <a:endParaRPr lang="en-US" sz="4800"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A4B61AE5-DC29-B97B-EE50-97C76B536F0B}"/>
              </a:ext>
            </a:extLst>
          </p:cNvPr>
          <p:cNvSpPr>
            <a:spLocks noGrp="1"/>
          </p:cNvSpPr>
          <p:nvPr>
            <p:ph idx="1"/>
          </p:nvPr>
        </p:nvSpPr>
        <p:spPr>
          <a:xfrm>
            <a:off x="838200" y="1848337"/>
            <a:ext cx="10515600" cy="3506687"/>
          </a:xfrm>
        </p:spPr>
        <p:txBody>
          <a:bodyPr vert="horz" lIns="91440" tIns="45720" rIns="91440" bIns="45720" rtlCol="0" anchor="t">
            <a:noAutofit/>
          </a:bodyPr>
          <a:lstStyle/>
          <a:p>
            <a:pPr>
              <a:lnSpc>
                <a:spcPct val="120000"/>
              </a:lnSpc>
            </a:pPr>
            <a:r>
              <a:rPr lang="en-US" sz="1700" dirty="0">
                <a:latin typeface="Montserrat"/>
              </a:rPr>
              <a:t>The bill </a:t>
            </a:r>
            <a:r>
              <a:rPr lang="en-US" sz="1700" b="1" dirty="0">
                <a:latin typeface="Montserrat"/>
              </a:rPr>
              <a:t>revitalizes the IRS</a:t>
            </a:r>
            <a:r>
              <a:rPr lang="en-US" sz="1700" dirty="0">
                <a:latin typeface="Montserrat"/>
              </a:rPr>
              <a:t> to meet the challenges of today and the benefits are numerous:</a:t>
            </a:r>
          </a:p>
          <a:p>
            <a:pPr lvl="1">
              <a:lnSpc>
                <a:spcPct val="120000"/>
              </a:lnSpc>
            </a:pPr>
            <a:r>
              <a:rPr lang="en-US" sz="1700" dirty="0">
                <a:latin typeface="Montserrat"/>
              </a:rPr>
              <a:t>The funding will allow the IRS to better serve taxpayers, </a:t>
            </a:r>
            <a:r>
              <a:rPr lang="en-US" sz="1700" b="1" dirty="0">
                <a:latin typeface="Montserrat"/>
              </a:rPr>
              <a:t>cutting down the backlog and wait times</a:t>
            </a:r>
          </a:p>
          <a:p>
            <a:pPr lvl="1">
              <a:lnSpc>
                <a:spcPct val="120000"/>
              </a:lnSpc>
            </a:pPr>
            <a:r>
              <a:rPr lang="en-US" sz="1700" dirty="0">
                <a:latin typeface="Montserrat"/>
              </a:rPr>
              <a:t>The IRS will have the tools it needs to </a:t>
            </a:r>
            <a:r>
              <a:rPr lang="en-US" sz="1700" b="1" dirty="0">
                <a:latin typeface="Montserrat"/>
              </a:rPr>
              <a:t>go after wealthy tax cheats</a:t>
            </a:r>
          </a:p>
          <a:p>
            <a:pPr lvl="1">
              <a:lnSpc>
                <a:spcPct val="120000"/>
              </a:lnSpc>
            </a:pPr>
            <a:r>
              <a:rPr lang="en-US" sz="1700" dirty="0">
                <a:latin typeface="Montserrat" panose="00000500000000000000" pitchFamily="50" charset="0"/>
              </a:rPr>
              <a:t>The funding will generate billions of dollars of revenue for the Federal government – all from collecting taxes that are already owed.</a:t>
            </a:r>
          </a:p>
          <a:p>
            <a:pPr>
              <a:lnSpc>
                <a:spcPct val="120000"/>
              </a:lnSpc>
            </a:pPr>
            <a:r>
              <a:rPr lang="en-US" sz="1700" dirty="0">
                <a:latin typeface="Montserrat"/>
              </a:rPr>
              <a:t>The IRS and Treasury have announced that they will put systems in place to make sure </a:t>
            </a:r>
            <a:r>
              <a:rPr lang="en-US" sz="1700" b="1" dirty="0">
                <a:latin typeface="Montserrat"/>
              </a:rPr>
              <a:t>audits will not increase for those making less than $400,000</a:t>
            </a:r>
          </a:p>
          <a:p>
            <a:pPr>
              <a:lnSpc>
                <a:spcPct val="120000"/>
              </a:lnSpc>
            </a:pPr>
            <a:r>
              <a:rPr lang="en-US" sz="1700" dirty="0">
                <a:latin typeface="Montserrat"/>
              </a:rPr>
              <a:t>Treasury has announced an initial plan to use the funding immediately for customer service upgrades including </a:t>
            </a:r>
            <a:r>
              <a:rPr lang="en-US" sz="1700" b="1" dirty="0">
                <a:latin typeface="Montserrat"/>
              </a:rPr>
              <a:t>fully staffing Tax Assistance Centers </a:t>
            </a:r>
            <a:r>
              <a:rPr lang="en-US" sz="1700" dirty="0">
                <a:latin typeface="Montserrat"/>
              </a:rPr>
              <a:t>and hiring more customer service representatives to </a:t>
            </a:r>
            <a:r>
              <a:rPr lang="en-US" sz="1700" b="1" dirty="0">
                <a:latin typeface="Montserrat"/>
              </a:rPr>
              <a:t>cut phone wait times.</a:t>
            </a:r>
          </a:p>
        </p:txBody>
      </p:sp>
      <p:pic>
        <p:nvPicPr>
          <p:cNvPr id="6" name="Picture 5" descr="A picture containing text, vector graphics&#10;&#10;Description automatically generated">
            <a:extLst>
              <a:ext uri="{FF2B5EF4-FFF2-40B4-BE49-F238E27FC236}">
                <a16:creationId xmlns:a16="http://schemas.microsoft.com/office/drawing/2014/main" id="{5EA35680-D98C-4D9F-6F91-76D863EFAC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75542"/>
            <a:ext cx="468431" cy="468431"/>
          </a:xfrm>
          <a:prstGeom prst="rect">
            <a:avLst/>
          </a:prstGeom>
        </p:spPr>
      </p:pic>
      <p:sp>
        <p:nvSpPr>
          <p:cNvPr id="7" name="Title 1">
            <a:extLst>
              <a:ext uri="{FF2B5EF4-FFF2-40B4-BE49-F238E27FC236}">
                <a16:creationId xmlns:a16="http://schemas.microsoft.com/office/drawing/2014/main" id="{C6B03716-A179-A11E-E48A-F290035FE9F0}"/>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rgbClr val="002E54"/>
                </a:solidFill>
                <a:latin typeface="Montserrat" panose="00000500000000000000" pitchFamily="50" charset="0"/>
                <a:cs typeface="Calibri Light"/>
              </a:rPr>
              <a:t>Inflation Reduction Act Highlights</a:t>
            </a:r>
            <a:endParaRPr lang="en-US" sz="1200" b="1" dirty="0">
              <a:solidFill>
                <a:srgbClr val="002E54"/>
              </a:solidFill>
              <a:latin typeface="Montserrat" panose="00000500000000000000" pitchFamily="50" charset="0"/>
            </a:endParaRPr>
          </a:p>
        </p:txBody>
      </p:sp>
    </p:spTree>
    <p:extLst>
      <p:ext uri="{BB962C8B-B14F-4D97-AF65-F5344CB8AC3E}">
        <p14:creationId xmlns:p14="http://schemas.microsoft.com/office/powerpoint/2010/main" val="14524253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F64F40-3D02-4EF0-DCB6-31E31C4B17E8}"/>
              </a:ext>
            </a:extLst>
          </p:cNvPr>
          <p:cNvSpPr/>
          <p:nvPr/>
        </p:nvSpPr>
        <p:spPr>
          <a:xfrm>
            <a:off x="599091" y="1418894"/>
            <a:ext cx="11698012" cy="4529961"/>
          </a:xfrm>
          <a:prstGeom prst="rect">
            <a:avLst/>
          </a:prstGeom>
          <a:solidFill>
            <a:srgbClr val="7FBC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8DC4412-5C68-48F0-4802-0C43103C8C40}"/>
              </a:ext>
            </a:extLst>
          </p:cNvPr>
          <p:cNvSpPr/>
          <p:nvPr/>
        </p:nvSpPr>
        <p:spPr>
          <a:xfrm>
            <a:off x="-115614" y="755480"/>
            <a:ext cx="11469414" cy="947192"/>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5E7F9E-3CB8-0E0F-C3CF-3544F1FD1AD4}"/>
              </a:ext>
            </a:extLst>
          </p:cNvPr>
          <p:cNvSpPr>
            <a:spLocks noGrp="1"/>
          </p:cNvSpPr>
          <p:nvPr>
            <p:ph type="title"/>
          </p:nvPr>
        </p:nvSpPr>
        <p:spPr>
          <a:xfrm>
            <a:off x="838200" y="606857"/>
            <a:ext cx="10515600" cy="1325563"/>
          </a:xfrm>
        </p:spPr>
        <p:txBody>
          <a:bodyPr>
            <a:normAutofit/>
          </a:bodyPr>
          <a:lstStyle/>
          <a:p>
            <a:r>
              <a:rPr lang="en-US" sz="3600" b="1" dirty="0">
                <a:solidFill>
                  <a:schemeClr val="bg1"/>
                </a:solidFill>
                <a:latin typeface="Montserrat" panose="00000500000000000000" pitchFamily="50" charset="0"/>
                <a:cs typeface="Calibri Light"/>
              </a:rPr>
              <a:t>IRS Funding: Frequently Heard Criticism</a:t>
            </a:r>
            <a:endParaRPr lang="en-US" sz="3600"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A4B61AE5-DC29-B97B-EE50-97C76B536F0B}"/>
              </a:ext>
            </a:extLst>
          </p:cNvPr>
          <p:cNvSpPr>
            <a:spLocks noGrp="1"/>
          </p:cNvSpPr>
          <p:nvPr>
            <p:ph idx="1"/>
          </p:nvPr>
        </p:nvSpPr>
        <p:spPr>
          <a:xfrm>
            <a:off x="838200" y="1848337"/>
            <a:ext cx="10515600" cy="3506687"/>
          </a:xfrm>
        </p:spPr>
        <p:txBody>
          <a:bodyPr vert="horz" lIns="91440" tIns="45720" rIns="91440" bIns="45720" rtlCol="0" anchor="t">
            <a:noAutofit/>
          </a:bodyPr>
          <a:lstStyle/>
          <a:p>
            <a:pPr>
              <a:lnSpc>
                <a:spcPct val="120000"/>
              </a:lnSpc>
            </a:pPr>
            <a:r>
              <a:rPr lang="en-US" sz="1800" b="1" i="1" dirty="0">
                <a:latin typeface="Montserrat" panose="00000500000000000000" pitchFamily="50" charset="0"/>
              </a:rPr>
              <a:t>"Are 87,000 new armed agents going to come knocking on my door?"</a:t>
            </a:r>
          </a:p>
          <a:p>
            <a:pPr lvl="1">
              <a:lnSpc>
                <a:spcPct val="120000"/>
              </a:lnSpc>
            </a:pPr>
            <a:r>
              <a:rPr lang="en-US" sz="1800" dirty="0">
                <a:latin typeface="Montserrat" panose="00000500000000000000" pitchFamily="50" charset="0"/>
              </a:rPr>
              <a:t>The 87,000 number refers to the number of IRS </a:t>
            </a:r>
            <a:r>
              <a:rPr lang="en-US" sz="1800" i="1" dirty="0">
                <a:latin typeface="Montserrat" panose="00000500000000000000" pitchFamily="50" charset="0"/>
              </a:rPr>
              <a:t>staff</a:t>
            </a:r>
            <a:r>
              <a:rPr lang="en-US" sz="1800" dirty="0">
                <a:latin typeface="Montserrat" panose="00000500000000000000" pitchFamily="50" charset="0"/>
              </a:rPr>
              <a:t> (including technology and customer service staff) that is </a:t>
            </a:r>
            <a:r>
              <a:rPr lang="en-US" sz="1800" b="1" dirty="0">
                <a:latin typeface="Montserrat" panose="00000500000000000000" pitchFamily="50" charset="0"/>
              </a:rPr>
              <a:t>estimated </a:t>
            </a:r>
            <a:r>
              <a:rPr lang="en-US" sz="1800" dirty="0">
                <a:latin typeface="Montserrat" panose="00000500000000000000" pitchFamily="50" charset="0"/>
              </a:rPr>
              <a:t>to be hired over 10 years</a:t>
            </a:r>
            <a:endParaRPr lang="en-US" sz="1800" dirty="0">
              <a:latin typeface="Montserrat" panose="00000500000000000000" pitchFamily="50" charset="0"/>
              <a:cs typeface="Calibri"/>
            </a:endParaRPr>
          </a:p>
          <a:p>
            <a:pPr lvl="1">
              <a:lnSpc>
                <a:spcPct val="120000"/>
              </a:lnSpc>
            </a:pPr>
            <a:r>
              <a:rPr lang="en-US" sz="1800" dirty="0">
                <a:latin typeface="Montserrat" panose="00000500000000000000" pitchFamily="50" charset="0"/>
              </a:rPr>
              <a:t>Much of the new staff will be </a:t>
            </a:r>
            <a:r>
              <a:rPr lang="en-US" sz="1800" b="1" dirty="0">
                <a:latin typeface="Montserrat" panose="00000500000000000000" pitchFamily="50" charset="0"/>
              </a:rPr>
              <a:t>replacing the IRS’s aging workforce</a:t>
            </a:r>
            <a:r>
              <a:rPr lang="en-US" sz="1800" dirty="0">
                <a:latin typeface="Montserrat" panose="00000500000000000000" pitchFamily="50" charset="0"/>
              </a:rPr>
              <a:t>, many of which are at or nearing retirement (around </a:t>
            </a:r>
            <a:r>
              <a:rPr lang="en-US" sz="1800" dirty="0">
                <a:latin typeface="Montserrat" panose="00000500000000000000" pitchFamily="50" charset="0"/>
                <a:hlinkClick r:id="rId3"/>
              </a:rPr>
              <a:t>63%</a:t>
            </a:r>
            <a:r>
              <a:rPr lang="en-US" sz="1800" dirty="0">
                <a:latin typeface="Montserrat" panose="00000500000000000000" pitchFamily="50" charset="0"/>
              </a:rPr>
              <a:t>)</a:t>
            </a:r>
            <a:endParaRPr lang="en-US" sz="1800" dirty="0">
              <a:latin typeface="Montserrat" panose="00000500000000000000" pitchFamily="50" charset="0"/>
              <a:cs typeface="Calibri"/>
            </a:endParaRPr>
          </a:p>
          <a:p>
            <a:pPr lvl="1">
              <a:lnSpc>
                <a:spcPct val="120000"/>
              </a:lnSpc>
            </a:pPr>
            <a:r>
              <a:rPr lang="en-US" sz="1800" b="1" dirty="0">
                <a:latin typeface="Montserrat" panose="00000500000000000000" pitchFamily="50" charset="0"/>
              </a:rPr>
              <a:t>A very tiny portion (around 3%) of the IRS workforce is armed</a:t>
            </a:r>
            <a:r>
              <a:rPr lang="en-US" sz="1800" dirty="0">
                <a:latin typeface="Montserrat" panose="00000500000000000000" pitchFamily="50" charset="0"/>
              </a:rPr>
              <a:t>.  And they are armed for a reason.  They work for the IRS Criminal Investigation department.  They are tasked with rooting out financial crimes – from Russian oligarchs attempting to evade sanctions to other illicit attempts to defraud the US government.  Think tracking down the illegally gotten gains of Al Capone, Pablo Escobar, and Saddam Hussein.</a:t>
            </a:r>
            <a:endParaRPr lang="en-US" sz="1800" dirty="0">
              <a:latin typeface="Montserrat" panose="00000500000000000000" pitchFamily="50" charset="0"/>
              <a:cs typeface="Calibri"/>
            </a:endParaRPr>
          </a:p>
        </p:txBody>
      </p:sp>
      <p:pic>
        <p:nvPicPr>
          <p:cNvPr id="6" name="Picture 5" descr="A picture containing text, vector graphics&#10;&#10;Description automatically generated">
            <a:extLst>
              <a:ext uri="{FF2B5EF4-FFF2-40B4-BE49-F238E27FC236}">
                <a16:creationId xmlns:a16="http://schemas.microsoft.com/office/drawing/2014/main" id="{90D62D45-DEBB-33B5-2A9A-9DF7C1C5B2A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19337" y="175542"/>
            <a:ext cx="468431" cy="468431"/>
          </a:xfrm>
          <a:prstGeom prst="rect">
            <a:avLst/>
          </a:prstGeom>
        </p:spPr>
      </p:pic>
      <p:sp>
        <p:nvSpPr>
          <p:cNvPr id="7" name="Title 1">
            <a:extLst>
              <a:ext uri="{FF2B5EF4-FFF2-40B4-BE49-F238E27FC236}">
                <a16:creationId xmlns:a16="http://schemas.microsoft.com/office/drawing/2014/main" id="{3F00B2DD-2B07-521F-0391-E15FA73E5DEF}"/>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rgbClr val="002E54"/>
                </a:solidFill>
                <a:latin typeface="Montserrat" panose="00000500000000000000" pitchFamily="50" charset="0"/>
                <a:cs typeface="Calibri Light"/>
              </a:rPr>
              <a:t>Inflation Reduction Act Highlights</a:t>
            </a:r>
            <a:endParaRPr lang="en-US" sz="1200" b="1" dirty="0">
              <a:solidFill>
                <a:srgbClr val="002E54"/>
              </a:solidFill>
              <a:latin typeface="Montserrat" panose="00000500000000000000" pitchFamily="50" charset="0"/>
            </a:endParaRPr>
          </a:p>
        </p:txBody>
      </p:sp>
    </p:spTree>
    <p:extLst>
      <p:ext uri="{BB962C8B-B14F-4D97-AF65-F5344CB8AC3E}">
        <p14:creationId xmlns:p14="http://schemas.microsoft.com/office/powerpoint/2010/main" val="12592493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F64F40-3D02-4EF0-DCB6-31E31C4B17E8}"/>
              </a:ext>
            </a:extLst>
          </p:cNvPr>
          <p:cNvSpPr/>
          <p:nvPr/>
        </p:nvSpPr>
        <p:spPr>
          <a:xfrm>
            <a:off x="599091" y="1418894"/>
            <a:ext cx="11698012" cy="4832249"/>
          </a:xfrm>
          <a:prstGeom prst="rect">
            <a:avLst/>
          </a:prstGeom>
          <a:solidFill>
            <a:srgbClr val="7FBC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8DC4412-5C68-48F0-4802-0C43103C8C40}"/>
              </a:ext>
            </a:extLst>
          </p:cNvPr>
          <p:cNvSpPr/>
          <p:nvPr/>
        </p:nvSpPr>
        <p:spPr>
          <a:xfrm>
            <a:off x="-115614" y="755480"/>
            <a:ext cx="11469414" cy="947192"/>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5E7F9E-3CB8-0E0F-C3CF-3544F1FD1AD4}"/>
              </a:ext>
            </a:extLst>
          </p:cNvPr>
          <p:cNvSpPr>
            <a:spLocks noGrp="1"/>
          </p:cNvSpPr>
          <p:nvPr>
            <p:ph type="title"/>
          </p:nvPr>
        </p:nvSpPr>
        <p:spPr>
          <a:xfrm>
            <a:off x="838200" y="606857"/>
            <a:ext cx="10515600" cy="1325563"/>
          </a:xfrm>
        </p:spPr>
        <p:txBody>
          <a:bodyPr>
            <a:normAutofit/>
          </a:bodyPr>
          <a:lstStyle/>
          <a:p>
            <a:r>
              <a:rPr lang="en-US" sz="3000" b="1" dirty="0">
                <a:solidFill>
                  <a:schemeClr val="bg1"/>
                </a:solidFill>
                <a:latin typeface="Montserrat" panose="00000500000000000000" pitchFamily="50" charset="0"/>
                <a:cs typeface="Calibri Light"/>
              </a:rPr>
              <a:t>Corporate Alternative Minimum Tax: Background</a:t>
            </a:r>
            <a:endParaRPr lang="en-US" sz="3000"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A4B61AE5-DC29-B97B-EE50-97C76B536F0B}"/>
              </a:ext>
            </a:extLst>
          </p:cNvPr>
          <p:cNvSpPr>
            <a:spLocks noGrp="1"/>
          </p:cNvSpPr>
          <p:nvPr>
            <p:ph idx="1"/>
          </p:nvPr>
        </p:nvSpPr>
        <p:spPr>
          <a:xfrm>
            <a:off x="838200" y="1848337"/>
            <a:ext cx="10515600" cy="3506687"/>
          </a:xfrm>
        </p:spPr>
        <p:txBody>
          <a:bodyPr vert="horz" lIns="91440" tIns="45720" rIns="91440" bIns="45720" rtlCol="0" anchor="t">
            <a:noAutofit/>
          </a:bodyPr>
          <a:lstStyle/>
          <a:p>
            <a:pPr>
              <a:lnSpc>
                <a:spcPct val="120000"/>
              </a:lnSpc>
            </a:pPr>
            <a:r>
              <a:rPr lang="en-US" sz="1400" dirty="0">
                <a:latin typeface="Montserrat" panose="00000500000000000000" pitchFamily="50" charset="0"/>
                <a:cs typeface="Calibri"/>
              </a:rPr>
              <a:t>Imposes a new, 15% corporate alternative minimum tax on the applicable financial statement income of corporations with at least $1 billion in pre-tax income.</a:t>
            </a:r>
          </a:p>
          <a:p>
            <a:pPr>
              <a:lnSpc>
                <a:spcPct val="120000"/>
              </a:lnSpc>
            </a:pPr>
            <a:r>
              <a:rPr lang="en-US" sz="1400" dirty="0">
                <a:latin typeface="Montserrat" panose="00000500000000000000" pitchFamily="50" charset="0"/>
                <a:cs typeface="Calibri"/>
              </a:rPr>
              <a:t>A corporation is liable for the CAMT to the extent its minimum tax liability exceeds its regular federal income tax liability (computed without business credits).</a:t>
            </a:r>
          </a:p>
          <a:p>
            <a:pPr>
              <a:lnSpc>
                <a:spcPct val="120000"/>
              </a:lnSpc>
            </a:pPr>
            <a:r>
              <a:rPr lang="en-US" sz="1400" dirty="0">
                <a:latin typeface="Montserrat" panose="00000500000000000000" pitchFamily="50" charset="0"/>
                <a:cs typeface="Calibri"/>
              </a:rPr>
              <a:t>Applicable financial statement income (the base of the CAMT) is subject to adjustments, including for reductions for tax depreciation, reductions for financial statement net operating losses, removal of income/expenses related to defined benefit plans, and the removal of income received from the "direct pay" green energy provisions.</a:t>
            </a:r>
          </a:p>
          <a:p>
            <a:pPr>
              <a:lnSpc>
                <a:spcPct val="120000"/>
              </a:lnSpc>
            </a:pPr>
            <a:r>
              <a:rPr lang="en-US" sz="1400" dirty="0">
                <a:latin typeface="Montserrat" panose="00000500000000000000" pitchFamily="50" charset="0"/>
                <a:cs typeface="Calibri"/>
              </a:rPr>
              <a:t>Note: The CAMT is not the 15% global minimum tax the House passed in 2021 by amending GILTI.  Rather, it is a Senate compromise provision to replace an increase in the regular federal corporate income tax rate, which did not have 50 votes in the Senate.</a:t>
            </a:r>
          </a:p>
          <a:p>
            <a:pPr>
              <a:lnSpc>
                <a:spcPct val="120000"/>
              </a:lnSpc>
            </a:pPr>
            <a:r>
              <a:rPr lang="en-US" sz="1400" dirty="0">
                <a:latin typeface="Montserrat" panose="00000500000000000000" pitchFamily="50" charset="0"/>
                <a:ea typeface="+mn-lt"/>
                <a:cs typeface="+mn-lt"/>
              </a:rPr>
              <a:t>In general, corporations potentially subject to the CAMT will want to minimize their applicable financial statement income.  Since Treasury is given a wide regulatory grant to elaborate on financial statement income adjustments, you will likely hear from taxpayers on advocating with Treasury about reductions to/exclusions from financial statement income.</a:t>
            </a:r>
            <a:endParaRPr lang="en-US" sz="1400" dirty="0">
              <a:latin typeface="Montserrat" panose="00000500000000000000" pitchFamily="50" charset="0"/>
              <a:cs typeface="Calibri"/>
            </a:endParaRPr>
          </a:p>
        </p:txBody>
      </p:sp>
      <p:pic>
        <p:nvPicPr>
          <p:cNvPr id="6" name="Picture 5" descr="A picture containing text, vector graphics&#10;&#10;Description automatically generated">
            <a:extLst>
              <a:ext uri="{FF2B5EF4-FFF2-40B4-BE49-F238E27FC236}">
                <a16:creationId xmlns:a16="http://schemas.microsoft.com/office/drawing/2014/main" id="{0DD51697-6E82-8E02-EB87-F8E28E10F47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75542"/>
            <a:ext cx="468431" cy="468431"/>
          </a:xfrm>
          <a:prstGeom prst="rect">
            <a:avLst/>
          </a:prstGeom>
        </p:spPr>
      </p:pic>
      <p:sp>
        <p:nvSpPr>
          <p:cNvPr id="7" name="Title 1">
            <a:extLst>
              <a:ext uri="{FF2B5EF4-FFF2-40B4-BE49-F238E27FC236}">
                <a16:creationId xmlns:a16="http://schemas.microsoft.com/office/drawing/2014/main" id="{D6663977-0AA9-A796-92D7-C8C8572F9F76}"/>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rgbClr val="002E54"/>
                </a:solidFill>
                <a:latin typeface="Montserrat" panose="00000500000000000000" pitchFamily="50" charset="0"/>
                <a:cs typeface="Calibri Light"/>
              </a:rPr>
              <a:t>Inflation Reduction Act Highlights</a:t>
            </a:r>
            <a:endParaRPr lang="en-US" sz="1200" b="1" dirty="0">
              <a:solidFill>
                <a:srgbClr val="002E54"/>
              </a:solidFill>
              <a:latin typeface="Montserrat" panose="00000500000000000000" pitchFamily="50" charset="0"/>
            </a:endParaRPr>
          </a:p>
        </p:txBody>
      </p:sp>
    </p:spTree>
    <p:extLst>
      <p:ext uri="{BB962C8B-B14F-4D97-AF65-F5344CB8AC3E}">
        <p14:creationId xmlns:p14="http://schemas.microsoft.com/office/powerpoint/2010/main" val="41470435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F64F40-3D02-4EF0-DCB6-31E31C4B17E8}"/>
              </a:ext>
            </a:extLst>
          </p:cNvPr>
          <p:cNvSpPr/>
          <p:nvPr/>
        </p:nvSpPr>
        <p:spPr>
          <a:xfrm>
            <a:off x="599091" y="1418894"/>
            <a:ext cx="11698012" cy="5023947"/>
          </a:xfrm>
          <a:prstGeom prst="rect">
            <a:avLst/>
          </a:prstGeom>
          <a:solidFill>
            <a:srgbClr val="7FBC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8DC4412-5C68-48F0-4802-0C43103C8C40}"/>
              </a:ext>
            </a:extLst>
          </p:cNvPr>
          <p:cNvSpPr/>
          <p:nvPr/>
        </p:nvSpPr>
        <p:spPr>
          <a:xfrm>
            <a:off x="-115614" y="755480"/>
            <a:ext cx="11469414" cy="947192"/>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5E7F9E-3CB8-0E0F-C3CF-3544F1FD1AD4}"/>
              </a:ext>
            </a:extLst>
          </p:cNvPr>
          <p:cNvSpPr>
            <a:spLocks noGrp="1"/>
          </p:cNvSpPr>
          <p:nvPr>
            <p:ph type="title"/>
          </p:nvPr>
        </p:nvSpPr>
        <p:spPr>
          <a:xfrm>
            <a:off x="838200" y="606857"/>
            <a:ext cx="10515600" cy="1325563"/>
          </a:xfrm>
        </p:spPr>
        <p:txBody>
          <a:bodyPr>
            <a:normAutofit/>
          </a:bodyPr>
          <a:lstStyle/>
          <a:p>
            <a:r>
              <a:rPr lang="en-US" sz="3200" b="1" dirty="0">
                <a:solidFill>
                  <a:schemeClr val="bg1"/>
                </a:solidFill>
                <a:latin typeface="Montserrat" panose="00000500000000000000" pitchFamily="50" charset="0"/>
                <a:ea typeface="+mj-lt"/>
                <a:cs typeface="+mj-lt"/>
              </a:rPr>
              <a:t>Corporate Alternative Minimum Tax: Messaging</a:t>
            </a:r>
            <a:endParaRPr lang="en-US" sz="3000"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A4B61AE5-DC29-B97B-EE50-97C76B536F0B}"/>
              </a:ext>
            </a:extLst>
          </p:cNvPr>
          <p:cNvSpPr>
            <a:spLocks noGrp="1"/>
          </p:cNvSpPr>
          <p:nvPr>
            <p:ph idx="1"/>
          </p:nvPr>
        </p:nvSpPr>
        <p:spPr>
          <a:xfrm>
            <a:off x="838200" y="1848337"/>
            <a:ext cx="10515600" cy="3506687"/>
          </a:xfrm>
        </p:spPr>
        <p:txBody>
          <a:bodyPr vert="horz" lIns="91440" tIns="45720" rIns="91440" bIns="45720" rtlCol="0" anchor="t">
            <a:noAutofit/>
          </a:bodyPr>
          <a:lstStyle/>
          <a:p>
            <a:pPr>
              <a:lnSpc>
                <a:spcPct val="120000"/>
              </a:lnSpc>
            </a:pPr>
            <a:r>
              <a:rPr lang="en-US" sz="2200" dirty="0">
                <a:latin typeface="Montserrat"/>
                <a:cs typeface="Calibri"/>
              </a:rPr>
              <a:t>The corporate alternative minimum tax in the Inflation Reduction Act ensures that the </a:t>
            </a:r>
            <a:r>
              <a:rPr lang="en-US" sz="2200" b="1" dirty="0">
                <a:latin typeface="Montserrat"/>
                <a:cs typeface="Calibri"/>
              </a:rPr>
              <a:t>largest corporations pay their fair share.</a:t>
            </a:r>
          </a:p>
          <a:p>
            <a:pPr>
              <a:lnSpc>
                <a:spcPct val="120000"/>
              </a:lnSpc>
            </a:pPr>
            <a:r>
              <a:rPr lang="en-US" sz="2200" dirty="0">
                <a:latin typeface="Montserrat" panose="00000500000000000000" pitchFamily="50" charset="0"/>
                <a:cs typeface="Calibri"/>
              </a:rPr>
              <a:t>Only corporations that earn more than $1 billion in income and do not pay at least a 15% tax rate are eligible.</a:t>
            </a:r>
          </a:p>
          <a:p>
            <a:pPr lvl="1">
              <a:lnSpc>
                <a:spcPct val="120000"/>
              </a:lnSpc>
            </a:pPr>
            <a:r>
              <a:rPr lang="en-US" sz="2200" dirty="0">
                <a:latin typeface="Montserrat" panose="00000500000000000000" pitchFamily="50" charset="0"/>
                <a:cs typeface="Calibri"/>
              </a:rPr>
              <a:t>According to JCT, up to 125 corporations that average nearly $9 billion in income paid tax rates of </a:t>
            </a:r>
            <a:r>
              <a:rPr lang="en-US" sz="2200" u="sng" dirty="0">
                <a:latin typeface="Montserrat" panose="00000500000000000000" pitchFamily="50" charset="0"/>
                <a:cs typeface="Calibri"/>
              </a:rPr>
              <a:t>just 1.1%</a:t>
            </a:r>
            <a:r>
              <a:rPr lang="en-US" sz="2200" dirty="0">
                <a:latin typeface="Montserrat" panose="00000500000000000000" pitchFamily="50" charset="0"/>
                <a:cs typeface="Calibri"/>
              </a:rPr>
              <a:t>.  </a:t>
            </a:r>
          </a:p>
          <a:p>
            <a:pPr>
              <a:lnSpc>
                <a:spcPct val="120000"/>
              </a:lnSpc>
            </a:pPr>
            <a:r>
              <a:rPr lang="en-US" sz="2200" dirty="0">
                <a:latin typeface="Montserrat"/>
                <a:cs typeface="Calibri"/>
              </a:rPr>
              <a:t>The CAMT addresses this inequity and uses the over $200 billion raised </a:t>
            </a:r>
            <a:r>
              <a:rPr lang="en-US" sz="2200" b="1" dirty="0">
                <a:latin typeface="Montserrat"/>
                <a:cs typeface="Calibri"/>
              </a:rPr>
              <a:t>to invest in critical priorities like lowering drug prices and combatting climate change</a:t>
            </a:r>
            <a:r>
              <a:rPr lang="en-US" sz="2200" dirty="0">
                <a:latin typeface="Montserrat"/>
                <a:cs typeface="Calibri"/>
              </a:rPr>
              <a:t>.</a:t>
            </a:r>
            <a:endParaRPr lang="en-US" sz="2200" dirty="0">
              <a:latin typeface="Montserrat"/>
            </a:endParaRPr>
          </a:p>
        </p:txBody>
      </p:sp>
      <p:pic>
        <p:nvPicPr>
          <p:cNvPr id="6" name="Picture 5" descr="A picture containing text, vector graphics&#10;&#10;Description automatically generated">
            <a:extLst>
              <a:ext uri="{FF2B5EF4-FFF2-40B4-BE49-F238E27FC236}">
                <a16:creationId xmlns:a16="http://schemas.microsoft.com/office/drawing/2014/main" id="{8002ED60-E854-E044-7434-9EA64160FF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75542"/>
            <a:ext cx="468431" cy="468431"/>
          </a:xfrm>
          <a:prstGeom prst="rect">
            <a:avLst/>
          </a:prstGeom>
        </p:spPr>
      </p:pic>
      <p:sp>
        <p:nvSpPr>
          <p:cNvPr id="7" name="Title 1">
            <a:extLst>
              <a:ext uri="{FF2B5EF4-FFF2-40B4-BE49-F238E27FC236}">
                <a16:creationId xmlns:a16="http://schemas.microsoft.com/office/drawing/2014/main" id="{DC64CC43-E03B-44B5-6B28-C77AEF454962}"/>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rgbClr val="002E54"/>
                </a:solidFill>
                <a:latin typeface="Montserrat" panose="00000500000000000000" pitchFamily="50" charset="0"/>
                <a:cs typeface="Calibri Light"/>
              </a:rPr>
              <a:t>Inflation Reduction Act Highlights</a:t>
            </a:r>
            <a:endParaRPr lang="en-US" sz="1200" b="1" dirty="0">
              <a:solidFill>
                <a:srgbClr val="002E54"/>
              </a:solidFill>
              <a:latin typeface="Montserrat" panose="00000500000000000000" pitchFamily="50" charset="0"/>
            </a:endParaRPr>
          </a:p>
        </p:txBody>
      </p:sp>
    </p:spTree>
    <p:extLst>
      <p:ext uri="{BB962C8B-B14F-4D97-AF65-F5344CB8AC3E}">
        <p14:creationId xmlns:p14="http://schemas.microsoft.com/office/powerpoint/2010/main" val="21147757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F64F40-3D02-4EF0-DCB6-31E31C4B17E8}"/>
              </a:ext>
            </a:extLst>
          </p:cNvPr>
          <p:cNvSpPr/>
          <p:nvPr/>
        </p:nvSpPr>
        <p:spPr>
          <a:xfrm>
            <a:off x="599091" y="1418895"/>
            <a:ext cx="11698012" cy="5135814"/>
          </a:xfrm>
          <a:prstGeom prst="rect">
            <a:avLst/>
          </a:prstGeom>
          <a:solidFill>
            <a:srgbClr val="7FBC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8DC4412-5C68-48F0-4802-0C43103C8C40}"/>
              </a:ext>
            </a:extLst>
          </p:cNvPr>
          <p:cNvSpPr/>
          <p:nvPr/>
        </p:nvSpPr>
        <p:spPr>
          <a:xfrm>
            <a:off x="-115614" y="755480"/>
            <a:ext cx="11469414" cy="947192"/>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5E7F9E-3CB8-0E0F-C3CF-3544F1FD1AD4}"/>
              </a:ext>
            </a:extLst>
          </p:cNvPr>
          <p:cNvSpPr>
            <a:spLocks noGrp="1"/>
          </p:cNvSpPr>
          <p:nvPr>
            <p:ph type="title"/>
          </p:nvPr>
        </p:nvSpPr>
        <p:spPr>
          <a:xfrm>
            <a:off x="838200" y="606857"/>
            <a:ext cx="10515600" cy="1325563"/>
          </a:xfrm>
        </p:spPr>
        <p:txBody>
          <a:bodyPr>
            <a:normAutofit/>
          </a:bodyPr>
          <a:lstStyle/>
          <a:p>
            <a:r>
              <a:rPr lang="en-US" sz="3400" b="1" dirty="0">
                <a:solidFill>
                  <a:schemeClr val="bg1"/>
                </a:solidFill>
                <a:latin typeface="Montserrat" panose="00000500000000000000" pitchFamily="50" charset="0"/>
                <a:cs typeface="Calibri Light"/>
              </a:rPr>
              <a:t>Excise Tax on Stock Buybacks: Background</a:t>
            </a:r>
            <a:endParaRPr lang="en-US" sz="3400"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A4B61AE5-DC29-B97B-EE50-97C76B536F0B}"/>
              </a:ext>
            </a:extLst>
          </p:cNvPr>
          <p:cNvSpPr>
            <a:spLocks noGrp="1"/>
          </p:cNvSpPr>
          <p:nvPr>
            <p:ph idx="1"/>
          </p:nvPr>
        </p:nvSpPr>
        <p:spPr>
          <a:xfrm>
            <a:off x="838200" y="1848337"/>
            <a:ext cx="10515600" cy="3506687"/>
          </a:xfrm>
        </p:spPr>
        <p:txBody>
          <a:bodyPr vert="horz" lIns="91440" tIns="45720" rIns="91440" bIns="45720" rtlCol="0" anchor="t">
            <a:noAutofit/>
          </a:bodyPr>
          <a:lstStyle/>
          <a:p>
            <a:pPr>
              <a:lnSpc>
                <a:spcPct val="120000"/>
              </a:lnSpc>
            </a:pPr>
            <a:r>
              <a:rPr lang="en-US" sz="1800" dirty="0">
                <a:latin typeface="Montserrat"/>
              </a:rPr>
              <a:t>Over the past 25 years, stock buybacks have exploded:  Companies now borrow money or use extra cash to buy back stock rather than paying dividends or investing in workers</a:t>
            </a:r>
          </a:p>
          <a:p>
            <a:pPr>
              <a:lnSpc>
                <a:spcPct val="120000"/>
              </a:lnSpc>
            </a:pPr>
            <a:r>
              <a:rPr lang="en-US" sz="1800" b="1" dirty="0">
                <a:latin typeface="Montserrat"/>
              </a:rPr>
              <a:t>Imposes a 1% tax </a:t>
            </a:r>
            <a:r>
              <a:rPr lang="en-US" sz="1800" dirty="0">
                <a:latin typeface="Montserrat"/>
              </a:rPr>
              <a:t>on the amount of the net amount of stock buybacks by public corporations in the corporation’s taxable year</a:t>
            </a:r>
          </a:p>
          <a:p>
            <a:pPr>
              <a:lnSpc>
                <a:spcPct val="120000"/>
              </a:lnSpc>
            </a:pPr>
            <a:r>
              <a:rPr lang="en-US" sz="1800" dirty="0">
                <a:latin typeface="Montserrat"/>
              </a:rPr>
              <a:t>The tax does not apply to buybacks that are already taxed as dividends or part of a tax-free merger, or to stock that’s contributed to an ESOP or an employer-sponsored retirement plan</a:t>
            </a:r>
          </a:p>
          <a:p>
            <a:pPr>
              <a:lnSpc>
                <a:spcPct val="120000"/>
              </a:lnSpc>
            </a:pPr>
            <a:r>
              <a:rPr lang="en-US" sz="1800" dirty="0">
                <a:latin typeface="Montserrat"/>
              </a:rPr>
              <a:t>The tax also does not apply if stock buybacks do not exceed $ 1 M in a year or to stock buybacks by REITs and RICs</a:t>
            </a:r>
          </a:p>
        </p:txBody>
      </p:sp>
      <p:pic>
        <p:nvPicPr>
          <p:cNvPr id="6" name="Picture 5" descr="A picture containing text, vector graphics&#10;&#10;Description automatically generated">
            <a:extLst>
              <a:ext uri="{FF2B5EF4-FFF2-40B4-BE49-F238E27FC236}">
                <a16:creationId xmlns:a16="http://schemas.microsoft.com/office/drawing/2014/main" id="{29E02BFD-0C59-4C9A-EB57-A1AFB556999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75542"/>
            <a:ext cx="468431" cy="468431"/>
          </a:xfrm>
          <a:prstGeom prst="rect">
            <a:avLst/>
          </a:prstGeom>
        </p:spPr>
      </p:pic>
      <p:sp>
        <p:nvSpPr>
          <p:cNvPr id="7" name="Title 1">
            <a:extLst>
              <a:ext uri="{FF2B5EF4-FFF2-40B4-BE49-F238E27FC236}">
                <a16:creationId xmlns:a16="http://schemas.microsoft.com/office/drawing/2014/main" id="{19FDC5F5-B65E-280C-0141-8FE020D5871E}"/>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rgbClr val="002E54"/>
                </a:solidFill>
                <a:latin typeface="Montserrat" panose="00000500000000000000" pitchFamily="50" charset="0"/>
                <a:cs typeface="Calibri Light"/>
              </a:rPr>
              <a:t>Inflation Reduction Act Highlights</a:t>
            </a:r>
            <a:endParaRPr lang="en-US" sz="1200" b="1" dirty="0">
              <a:solidFill>
                <a:srgbClr val="002E54"/>
              </a:solidFill>
              <a:latin typeface="Montserrat" panose="00000500000000000000" pitchFamily="50" charset="0"/>
            </a:endParaRPr>
          </a:p>
        </p:txBody>
      </p:sp>
    </p:spTree>
    <p:extLst>
      <p:ext uri="{BB962C8B-B14F-4D97-AF65-F5344CB8AC3E}">
        <p14:creationId xmlns:p14="http://schemas.microsoft.com/office/powerpoint/2010/main" val="6976109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F64F40-3D02-4EF0-DCB6-31E31C4B17E8}"/>
              </a:ext>
            </a:extLst>
          </p:cNvPr>
          <p:cNvSpPr/>
          <p:nvPr/>
        </p:nvSpPr>
        <p:spPr>
          <a:xfrm>
            <a:off x="599091" y="1418895"/>
            <a:ext cx="11698012" cy="4832248"/>
          </a:xfrm>
          <a:prstGeom prst="rect">
            <a:avLst/>
          </a:prstGeom>
          <a:solidFill>
            <a:srgbClr val="7FBC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8DC4412-5C68-48F0-4802-0C43103C8C40}"/>
              </a:ext>
            </a:extLst>
          </p:cNvPr>
          <p:cNvSpPr/>
          <p:nvPr/>
        </p:nvSpPr>
        <p:spPr>
          <a:xfrm>
            <a:off x="-115614" y="755480"/>
            <a:ext cx="11469414" cy="947192"/>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5E7F9E-3CB8-0E0F-C3CF-3544F1FD1AD4}"/>
              </a:ext>
            </a:extLst>
          </p:cNvPr>
          <p:cNvSpPr>
            <a:spLocks noGrp="1"/>
          </p:cNvSpPr>
          <p:nvPr>
            <p:ph type="title"/>
          </p:nvPr>
        </p:nvSpPr>
        <p:spPr>
          <a:xfrm>
            <a:off x="838200" y="606857"/>
            <a:ext cx="10515600" cy="1325563"/>
          </a:xfrm>
        </p:spPr>
        <p:txBody>
          <a:bodyPr>
            <a:normAutofit/>
          </a:bodyPr>
          <a:lstStyle/>
          <a:p>
            <a:r>
              <a:rPr lang="en-US" sz="3600" b="1" dirty="0">
                <a:solidFill>
                  <a:schemeClr val="bg1"/>
                </a:solidFill>
                <a:latin typeface="Montserrat" panose="00000500000000000000" pitchFamily="50" charset="0"/>
                <a:cs typeface="Calibri Light"/>
              </a:rPr>
              <a:t>Excise Tax on Stock Buybacks: Messaging</a:t>
            </a:r>
            <a:endParaRPr lang="en-US" sz="3400"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A4B61AE5-DC29-B97B-EE50-97C76B536F0B}"/>
              </a:ext>
            </a:extLst>
          </p:cNvPr>
          <p:cNvSpPr>
            <a:spLocks noGrp="1"/>
          </p:cNvSpPr>
          <p:nvPr>
            <p:ph idx="1"/>
          </p:nvPr>
        </p:nvSpPr>
        <p:spPr>
          <a:xfrm>
            <a:off x="838200" y="1848337"/>
            <a:ext cx="10515600" cy="3506687"/>
          </a:xfrm>
        </p:spPr>
        <p:txBody>
          <a:bodyPr vert="horz" lIns="91440" tIns="45720" rIns="91440" bIns="45720" rtlCol="0" anchor="t">
            <a:noAutofit/>
          </a:bodyPr>
          <a:lstStyle/>
          <a:p>
            <a:pPr>
              <a:lnSpc>
                <a:spcPct val="120000"/>
              </a:lnSpc>
            </a:pPr>
            <a:r>
              <a:rPr lang="en-US" sz="1800" dirty="0">
                <a:latin typeface="Montserrat"/>
              </a:rPr>
              <a:t>This </a:t>
            </a:r>
            <a:r>
              <a:rPr lang="en-US" sz="1800" b="1" dirty="0">
                <a:latin typeface="Montserrat"/>
              </a:rPr>
              <a:t>modest tax</a:t>
            </a:r>
            <a:r>
              <a:rPr lang="en-US" sz="1800" dirty="0">
                <a:latin typeface="Montserrat"/>
              </a:rPr>
              <a:t>:</a:t>
            </a:r>
          </a:p>
          <a:p>
            <a:pPr lvl="1">
              <a:lnSpc>
                <a:spcPct val="120000"/>
              </a:lnSpc>
            </a:pPr>
            <a:r>
              <a:rPr lang="en-US" sz="1800" dirty="0">
                <a:latin typeface="Montserrat"/>
              </a:rPr>
              <a:t>Encourages companies to invest in workers and their businesses rather than in financial games</a:t>
            </a:r>
            <a:endParaRPr lang="en-US" sz="1800" dirty="0">
              <a:latin typeface="Montserrat"/>
              <a:cs typeface="Calibri"/>
            </a:endParaRPr>
          </a:p>
          <a:p>
            <a:pPr lvl="1">
              <a:lnSpc>
                <a:spcPct val="120000"/>
              </a:lnSpc>
            </a:pPr>
            <a:r>
              <a:rPr lang="en-US" sz="1800" dirty="0">
                <a:latin typeface="Montserrat"/>
              </a:rPr>
              <a:t>Reduces the tax advantage from stock buybacks and encourages companies to pay dividends instead</a:t>
            </a:r>
            <a:endParaRPr lang="en-US" sz="1800" dirty="0">
              <a:latin typeface="Montserrat"/>
              <a:cs typeface="Calibri"/>
            </a:endParaRPr>
          </a:p>
          <a:p>
            <a:pPr lvl="2">
              <a:lnSpc>
                <a:spcPct val="120000"/>
              </a:lnSpc>
            </a:pPr>
            <a:r>
              <a:rPr lang="en-US" sz="1800" dirty="0">
                <a:latin typeface="Montserrat" panose="00000500000000000000" pitchFamily="50" charset="0"/>
              </a:rPr>
              <a:t>Foreign investors in US stock generally are taxed on dividends but are not taxed on stock buybacks</a:t>
            </a:r>
            <a:endParaRPr lang="en-US" sz="1800" dirty="0">
              <a:latin typeface="Montserrat" panose="00000500000000000000" pitchFamily="50" charset="0"/>
              <a:cs typeface="Calibri"/>
            </a:endParaRPr>
          </a:p>
          <a:p>
            <a:pPr lvl="1">
              <a:lnSpc>
                <a:spcPct val="120000"/>
              </a:lnSpc>
            </a:pPr>
            <a:r>
              <a:rPr lang="en-US" sz="1800" dirty="0">
                <a:latin typeface="Montserrat"/>
              </a:rPr>
              <a:t>Only impacts public corporations, not small businesses</a:t>
            </a:r>
            <a:endParaRPr lang="en-US" sz="1800" dirty="0">
              <a:latin typeface="Montserrat"/>
              <a:cs typeface="Calibri"/>
            </a:endParaRPr>
          </a:p>
          <a:p>
            <a:pPr lvl="1">
              <a:lnSpc>
                <a:spcPct val="120000"/>
              </a:lnSpc>
            </a:pPr>
            <a:r>
              <a:rPr lang="en-US" sz="1800" dirty="0">
                <a:latin typeface="Montserrat"/>
              </a:rPr>
              <a:t>Ensures large corporations and their wealthy investors pay their fair share</a:t>
            </a:r>
            <a:endParaRPr lang="en-US" sz="1800" dirty="0">
              <a:latin typeface="Montserrat"/>
              <a:cs typeface="Calibri" panose="020F0502020204030204"/>
            </a:endParaRPr>
          </a:p>
        </p:txBody>
      </p:sp>
      <p:pic>
        <p:nvPicPr>
          <p:cNvPr id="6" name="Picture 5" descr="A picture containing text, vector graphics&#10;&#10;Description automatically generated">
            <a:extLst>
              <a:ext uri="{FF2B5EF4-FFF2-40B4-BE49-F238E27FC236}">
                <a16:creationId xmlns:a16="http://schemas.microsoft.com/office/drawing/2014/main" id="{3FB1EE5D-74FD-4073-B4DF-B6ADB082B5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75542"/>
            <a:ext cx="468431" cy="468431"/>
          </a:xfrm>
          <a:prstGeom prst="rect">
            <a:avLst/>
          </a:prstGeom>
        </p:spPr>
      </p:pic>
      <p:sp>
        <p:nvSpPr>
          <p:cNvPr id="7" name="Title 1">
            <a:extLst>
              <a:ext uri="{FF2B5EF4-FFF2-40B4-BE49-F238E27FC236}">
                <a16:creationId xmlns:a16="http://schemas.microsoft.com/office/drawing/2014/main" id="{6BA5B05A-C9CE-FED0-AF0E-4FC5A0541186}"/>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rgbClr val="002E54"/>
                </a:solidFill>
                <a:latin typeface="Montserrat" panose="00000500000000000000" pitchFamily="50" charset="0"/>
                <a:cs typeface="Calibri Light"/>
              </a:rPr>
              <a:t>Inflation Reduction Act Highlights</a:t>
            </a:r>
            <a:endParaRPr lang="en-US" sz="1200" b="1" dirty="0">
              <a:solidFill>
                <a:srgbClr val="002E54"/>
              </a:solidFill>
              <a:latin typeface="Montserrat" panose="00000500000000000000" pitchFamily="50" charset="0"/>
            </a:endParaRPr>
          </a:p>
        </p:txBody>
      </p:sp>
    </p:spTree>
    <p:extLst>
      <p:ext uri="{BB962C8B-B14F-4D97-AF65-F5344CB8AC3E}">
        <p14:creationId xmlns:p14="http://schemas.microsoft.com/office/powerpoint/2010/main" val="14296983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320BA7-10F9-D4FC-665B-315CC7C2CC1F}"/>
              </a:ext>
            </a:extLst>
          </p:cNvPr>
          <p:cNvSpPr/>
          <p:nvPr/>
        </p:nvSpPr>
        <p:spPr>
          <a:xfrm>
            <a:off x="-73572" y="927435"/>
            <a:ext cx="11067393" cy="4706107"/>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1250DAE-BCD6-E84A-4AE0-D028C010C398}"/>
              </a:ext>
            </a:extLst>
          </p:cNvPr>
          <p:cNvSpPr>
            <a:spLocks noGrp="1"/>
          </p:cNvSpPr>
          <p:nvPr>
            <p:ph type="title"/>
          </p:nvPr>
        </p:nvSpPr>
        <p:spPr>
          <a:xfrm>
            <a:off x="838200" y="2511970"/>
            <a:ext cx="9630104" cy="2822392"/>
          </a:xfrm>
        </p:spPr>
        <p:txBody>
          <a:bodyPr>
            <a:noAutofit/>
          </a:bodyPr>
          <a:lstStyle/>
          <a:p>
            <a:r>
              <a:rPr lang="en-US" sz="9600" b="1" dirty="0">
                <a:solidFill>
                  <a:schemeClr val="bg1"/>
                </a:solidFill>
                <a:latin typeface="Montserrat" panose="00000500000000000000" pitchFamily="50" charset="0"/>
                <a:cs typeface="Calibri Light"/>
              </a:rPr>
              <a:t>Inflation Reduction Act and Health</a:t>
            </a:r>
            <a:endParaRPr lang="en-US" sz="12000" b="1" dirty="0">
              <a:solidFill>
                <a:schemeClr val="bg1"/>
              </a:solidFill>
              <a:latin typeface="Montserrat" panose="00000500000000000000" pitchFamily="50" charset="0"/>
            </a:endParaRPr>
          </a:p>
        </p:txBody>
      </p:sp>
      <p:sp>
        <p:nvSpPr>
          <p:cNvPr id="4" name="Title 1">
            <a:extLst>
              <a:ext uri="{FF2B5EF4-FFF2-40B4-BE49-F238E27FC236}">
                <a16:creationId xmlns:a16="http://schemas.microsoft.com/office/drawing/2014/main" id="{ED57DCEB-ECD1-1C40-3DAB-A68697099CC2}"/>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chemeClr val="bg1"/>
                </a:solidFill>
                <a:latin typeface="Montserrat" panose="00000500000000000000" pitchFamily="50" charset="0"/>
                <a:cs typeface="Calibri Light"/>
              </a:rPr>
              <a:t>Inflation Reduction Act Highlights</a:t>
            </a:r>
            <a:endParaRPr lang="en-US" sz="1200" b="1" dirty="0">
              <a:solidFill>
                <a:schemeClr val="bg1"/>
              </a:solidFill>
              <a:latin typeface="Montserrat" panose="00000500000000000000" pitchFamily="50" charset="0"/>
            </a:endParaRPr>
          </a:p>
        </p:txBody>
      </p:sp>
      <p:pic>
        <p:nvPicPr>
          <p:cNvPr id="6" name="Picture 5" descr="Logo&#10;&#10;Description automatically generated">
            <a:extLst>
              <a:ext uri="{FF2B5EF4-FFF2-40B4-BE49-F238E27FC236}">
                <a16:creationId xmlns:a16="http://schemas.microsoft.com/office/drawing/2014/main" id="{C79FB1D9-1AFB-6A5B-F09D-9EA7EAE58E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73041"/>
            <a:ext cx="447347" cy="447347"/>
          </a:xfrm>
          <a:prstGeom prst="rect">
            <a:avLst/>
          </a:prstGeom>
        </p:spPr>
      </p:pic>
      <p:sp>
        <p:nvSpPr>
          <p:cNvPr id="3" name="Subtitle 2">
            <a:extLst>
              <a:ext uri="{FF2B5EF4-FFF2-40B4-BE49-F238E27FC236}">
                <a16:creationId xmlns:a16="http://schemas.microsoft.com/office/drawing/2014/main" id="{154ABD4E-C5D3-399B-89CD-C3DE444C427B}"/>
              </a:ext>
            </a:extLst>
          </p:cNvPr>
          <p:cNvSpPr txBox="1">
            <a:spLocks/>
          </p:cNvSpPr>
          <p:nvPr/>
        </p:nvSpPr>
        <p:spPr>
          <a:xfrm>
            <a:off x="987973" y="5712759"/>
            <a:ext cx="10005848" cy="934634"/>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nSpc>
                <a:spcPct val="120000"/>
              </a:lnSpc>
            </a:pPr>
            <a:r>
              <a:rPr lang="en-US" sz="2000" dirty="0">
                <a:solidFill>
                  <a:schemeClr val="bg1"/>
                </a:solidFill>
                <a:latin typeface="Montserrat" panose="00000500000000000000" pitchFamily="50" charset="0"/>
                <a:ea typeface="+mn-lt"/>
                <a:cs typeface="+mn-lt"/>
              </a:rPr>
              <a:t>The Inflation Reduction Act the greatest health care achievement since the passage of the Affordable Care Act</a:t>
            </a:r>
            <a:endParaRPr lang="en-US" sz="2000" dirty="0">
              <a:solidFill>
                <a:schemeClr val="bg1"/>
              </a:solidFill>
              <a:latin typeface="Montserrat" panose="00000500000000000000" pitchFamily="50" charset="0"/>
            </a:endParaRPr>
          </a:p>
        </p:txBody>
      </p:sp>
    </p:spTree>
    <p:extLst>
      <p:ext uri="{BB962C8B-B14F-4D97-AF65-F5344CB8AC3E}">
        <p14:creationId xmlns:p14="http://schemas.microsoft.com/office/powerpoint/2010/main" val="37250020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F64F40-3D02-4EF0-DCB6-31E31C4B17E8}"/>
              </a:ext>
            </a:extLst>
          </p:cNvPr>
          <p:cNvSpPr/>
          <p:nvPr/>
        </p:nvSpPr>
        <p:spPr>
          <a:xfrm>
            <a:off x="599091" y="1418895"/>
            <a:ext cx="11698012" cy="4683625"/>
          </a:xfrm>
          <a:prstGeom prst="rect">
            <a:avLst/>
          </a:prstGeom>
          <a:solidFill>
            <a:srgbClr val="7FBC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8DC4412-5C68-48F0-4802-0C43103C8C40}"/>
              </a:ext>
            </a:extLst>
          </p:cNvPr>
          <p:cNvSpPr/>
          <p:nvPr/>
        </p:nvSpPr>
        <p:spPr>
          <a:xfrm>
            <a:off x="-115614" y="755480"/>
            <a:ext cx="11469414" cy="947192"/>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5E7F9E-3CB8-0E0F-C3CF-3544F1FD1AD4}"/>
              </a:ext>
            </a:extLst>
          </p:cNvPr>
          <p:cNvSpPr>
            <a:spLocks noGrp="1"/>
          </p:cNvSpPr>
          <p:nvPr>
            <p:ph type="title"/>
          </p:nvPr>
        </p:nvSpPr>
        <p:spPr>
          <a:xfrm>
            <a:off x="838200" y="606857"/>
            <a:ext cx="10515600" cy="1325563"/>
          </a:xfrm>
        </p:spPr>
        <p:txBody>
          <a:bodyPr>
            <a:normAutofit/>
          </a:bodyPr>
          <a:lstStyle/>
          <a:p>
            <a:r>
              <a:rPr lang="en-US" sz="2600" b="1" dirty="0">
                <a:solidFill>
                  <a:schemeClr val="bg1"/>
                </a:solidFill>
                <a:latin typeface="Montserrat" panose="00000500000000000000" pitchFamily="50" charset="0"/>
                <a:cs typeface="Calibri"/>
              </a:rPr>
              <a:t>Health Care: The Inflation Reduction Act By the Numbers</a:t>
            </a:r>
            <a:endParaRPr lang="en-US" sz="2600"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A4B61AE5-DC29-B97B-EE50-97C76B536F0B}"/>
              </a:ext>
            </a:extLst>
          </p:cNvPr>
          <p:cNvSpPr>
            <a:spLocks noGrp="1"/>
          </p:cNvSpPr>
          <p:nvPr>
            <p:ph idx="1"/>
          </p:nvPr>
        </p:nvSpPr>
        <p:spPr>
          <a:xfrm>
            <a:off x="838200" y="1848337"/>
            <a:ext cx="10515600" cy="3506687"/>
          </a:xfrm>
        </p:spPr>
        <p:txBody>
          <a:bodyPr vert="horz" lIns="91440" tIns="45720" rIns="91440" bIns="45720" rtlCol="0" anchor="t">
            <a:noAutofit/>
          </a:bodyPr>
          <a:lstStyle/>
          <a:p>
            <a:pPr>
              <a:lnSpc>
                <a:spcPct val="120000"/>
              </a:lnSpc>
            </a:pPr>
            <a:r>
              <a:rPr lang="en-US" sz="1800" b="1" dirty="0">
                <a:latin typeface="Montserrat" panose="00000500000000000000" pitchFamily="50" charset="0"/>
                <a:ea typeface="+mn-lt"/>
                <a:cs typeface="+mn-lt"/>
              </a:rPr>
              <a:t>13 million Americans </a:t>
            </a:r>
            <a:r>
              <a:rPr lang="en-US" sz="1800" dirty="0">
                <a:latin typeface="Montserrat" panose="00000500000000000000" pitchFamily="50" charset="0"/>
                <a:ea typeface="+mn-lt"/>
                <a:cs typeface="+mn-lt"/>
              </a:rPr>
              <a:t>will save on their health insurance premiums starting in 2023, saving an average of $2,400 per family. </a:t>
            </a:r>
          </a:p>
          <a:p>
            <a:pPr>
              <a:lnSpc>
                <a:spcPct val="120000"/>
              </a:lnSpc>
            </a:pPr>
            <a:r>
              <a:rPr lang="en-US" sz="1800" b="1" dirty="0">
                <a:latin typeface="Montserrat" panose="00000500000000000000" pitchFamily="50" charset="0"/>
                <a:ea typeface="+mn-lt"/>
                <a:cs typeface="+mn-lt"/>
              </a:rPr>
              <a:t>49 million Medicare beneficiaries </a:t>
            </a:r>
            <a:r>
              <a:rPr lang="en-US" sz="1800" dirty="0">
                <a:latin typeface="Montserrat" panose="00000500000000000000" pitchFamily="50" charset="0"/>
                <a:ea typeface="+mn-lt"/>
                <a:cs typeface="+mn-lt"/>
              </a:rPr>
              <a:t>will no longer face Big Pharma’s outrageous price hikes that outpace inflation beginning in 2023. </a:t>
            </a:r>
          </a:p>
          <a:p>
            <a:pPr>
              <a:lnSpc>
                <a:spcPct val="120000"/>
              </a:lnSpc>
            </a:pPr>
            <a:r>
              <a:rPr lang="en-US" sz="1800" b="1" dirty="0">
                <a:latin typeface="Montserrat" panose="00000500000000000000" pitchFamily="50" charset="0"/>
                <a:ea typeface="+mn-lt"/>
                <a:cs typeface="+mn-lt"/>
              </a:rPr>
              <a:t>$35 insulin </a:t>
            </a:r>
            <a:r>
              <a:rPr lang="en-US" sz="1800" dirty="0">
                <a:latin typeface="Montserrat" panose="00000500000000000000" pitchFamily="50" charset="0"/>
                <a:ea typeface="+mn-lt"/>
                <a:cs typeface="+mn-lt"/>
              </a:rPr>
              <a:t>copays for Medicare beneficiaries beginning in 2023. </a:t>
            </a:r>
          </a:p>
          <a:p>
            <a:pPr>
              <a:lnSpc>
                <a:spcPct val="120000"/>
              </a:lnSpc>
            </a:pPr>
            <a:r>
              <a:rPr lang="en-US" sz="1800" b="1" dirty="0">
                <a:latin typeface="Montserrat" panose="00000500000000000000" pitchFamily="50" charset="0"/>
                <a:ea typeface="+mn-lt"/>
                <a:cs typeface="+mn-lt"/>
              </a:rPr>
              <a:t>49 million Medicare Part D beneficiaries</a:t>
            </a:r>
            <a:r>
              <a:rPr lang="en-US" sz="1800" dirty="0">
                <a:latin typeface="Montserrat" panose="00000500000000000000" pitchFamily="50" charset="0"/>
                <a:ea typeface="+mn-lt"/>
                <a:cs typeface="+mn-lt"/>
              </a:rPr>
              <a:t> will have out-of-pocket costs for prescription drugs capped at $2,000 per year beginning in 2025. </a:t>
            </a:r>
          </a:p>
          <a:p>
            <a:pPr>
              <a:lnSpc>
                <a:spcPct val="120000"/>
              </a:lnSpc>
            </a:pPr>
            <a:r>
              <a:rPr lang="en-US" sz="1800" dirty="0">
                <a:latin typeface="Montserrat" panose="00000500000000000000" pitchFamily="50" charset="0"/>
                <a:ea typeface="+mn-lt"/>
                <a:cs typeface="+mn-lt"/>
              </a:rPr>
              <a:t>80 of the most expensive prescription drugs will have lower prices because of Medicare negotiations by 2030.</a:t>
            </a:r>
          </a:p>
          <a:p>
            <a:pPr>
              <a:lnSpc>
                <a:spcPct val="120000"/>
              </a:lnSpc>
            </a:pPr>
            <a:r>
              <a:rPr lang="en-US" sz="1800" dirty="0">
                <a:latin typeface="Montserrat" panose="00000500000000000000" pitchFamily="50" charset="0"/>
                <a:cs typeface="Calibri" panose="020F0502020204030204"/>
              </a:rPr>
              <a:t>Free vaccines for all Medicare beneficiaries under Part D.</a:t>
            </a:r>
          </a:p>
        </p:txBody>
      </p:sp>
      <p:pic>
        <p:nvPicPr>
          <p:cNvPr id="6" name="Picture 5" descr="A picture containing text, vector graphics&#10;&#10;Description automatically generated">
            <a:extLst>
              <a:ext uri="{FF2B5EF4-FFF2-40B4-BE49-F238E27FC236}">
                <a16:creationId xmlns:a16="http://schemas.microsoft.com/office/drawing/2014/main" id="{8E62608D-BD5C-CB9B-2192-F2D7B96A6F1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75542"/>
            <a:ext cx="468431" cy="468431"/>
          </a:xfrm>
          <a:prstGeom prst="rect">
            <a:avLst/>
          </a:prstGeom>
        </p:spPr>
      </p:pic>
      <p:sp>
        <p:nvSpPr>
          <p:cNvPr id="7" name="Title 1">
            <a:extLst>
              <a:ext uri="{FF2B5EF4-FFF2-40B4-BE49-F238E27FC236}">
                <a16:creationId xmlns:a16="http://schemas.microsoft.com/office/drawing/2014/main" id="{F23B6F25-4CB0-2F35-7755-983FC5D5D594}"/>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rgbClr val="002E54"/>
                </a:solidFill>
                <a:latin typeface="Montserrat" panose="00000500000000000000" pitchFamily="50" charset="0"/>
                <a:cs typeface="Calibri Light"/>
              </a:rPr>
              <a:t>Inflation Reduction Act Highlights</a:t>
            </a:r>
            <a:endParaRPr lang="en-US" sz="1200" b="1" dirty="0">
              <a:solidFill>
                <a:srgbClr val="002E54"/>
              </a:solidFill>
              <a:latin typeface="Montserrat" panose="00000500000000000000" pitchFamily="50" charset="0"/>
            </a:endParaRPr>
          </a:p>
        </p:txBody>
      </p:sp>
    </p:spTree>
    <p:extLst>
      <p:ext uri="{BB962C8B-B14F-4D97-AF65-F5344CB8AC3E}">
        <p14:creationId xmlns:p14="http://schemas.microsoft.com/office/powerpoint/2010/main" val="34884187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F64F40-3D02-4EF0-DCB6-31E31C4B17E8}"/>
              </a:ext>
            </a:extLst>
          </p:cNvPr>
          <p:cNvSpPr/>
          <p:nvPr/>
        </p:nvSpPr>
        <p:spPr>
          <a:xfrm>
            <a:off x="608144" y="1480068"/>
            <a:ext cx="11698012" cy="4422791"/>
          </a:xfrm>
          <a:prstGeom prst="rect">
            <a:avLst/>
          </a:prstGeom>
          <a:solidFill>
            <a:srgbClr val="7FBC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8DC4412-5C68-48F0-4802-0C43103C8C40}"/>
              </a:ext>
            </a:extLst>
          </p:cNvPr>
          <p:cNvSpPr/>
          <p:nvPr/>
        </p:nvSpPr>
        <p:spPr>
          <a:xfrm>
            <a:off x="-115614" y="755480"/>
            <a:ext cx="11469414" cy="947192"/>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5E7F9E-3CB8-0E0F-C3CF-3544F1FD1AD4}"/>
              </a:ext>
            </a:extLst>
          </p:cNvPr>
          <p:cNvSpPr>
            <a:spLocks noGrp="1"/>
          </p:cNvSpPr>
          <p:nvPr>
            <p:ph type="title"/>
          </p:nvPr>
        </p:nvSpPr>
        <p:spPr>
          <a:xfrm>
            <a:off x="838200" y="606857"/>
            <a:ext cx="10515600" cy="1325563"/>
          </a:xfrm>
        </p:spPr>
        <p:txBody>
          <a:bodyPr>
            <a:normAutofit/>
          </a:bodyPr>
          <a:lstStyle/>
          <a:p>
            <a:r>
              <a:rPr lang="en-US" sz="3000" b="1" dirty="0">
                <a:solidFill>
                  <a:schemeClr val="bg1"/>
                </a:solidFill>
                <a:latin typeface="Montserrat" panose="00000500000000000000" pitchFamily="50" charset="0"/>
                <a:cs typeface="Calibri Light"/>
              </a:rPr>
              <a:t>Affordable Care Act (ACA) Provisions: Background</a:t>
            </a:r>
            <a:endParaRPr lang="en-US" sz="3000"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A4B61AE5-DC29-B97B-EE50-97C76B536F0B}"/>
              </a:ext>
            </a:extLst>
          </p:cNvPr>
          <p:cNvSpPr>
            <a:spLocks noGrp="1"/>
          </p:cNvSpPr>
          <p:nvPr>
            <p:ph idx="1"/>
          </p:nvPr>
        </p:nvSpPr>
        <p:spPr>
          <a:xfrm>
            <a:off x="838200" y="1848337"/>
            <a:ext cx="10515600" cy="3506687"/>
          </a:xfrm>
        </p:spPr>
        <p:txBody>
          <a:bodyPr vert="horz" lIns="91440" tIns="45720" rIns="91440" bIns="45720" rtlCol="0" anchor="t">
            <a:noAutofit/>
          </a:bodyPr>
          <a:lstStyle/>
          <a:p>
            <a:pPr>
              <a:lnSpc>
                <a:spcPct val="120000"/>
              </a:lnSpc>
              <a:spcAft>
                <a:spcPts val="1000"/>
              </a:spcAft>
            </a:pPr>
            <a:r>
              <a:rPr lang="en-US" sz="2000" dirty="0">
                <a:latin typeface="Montserrat" panose="00000500000000000000" pitchFamily="50" charset="0"/>
                <a:cs typeface="Calibri"/>
              </a:rPr>
              <a:t>Under the American Rescue Plan (ARP), Congressional Democrats strengthened the ACA by enhancing the Premium Tax Credits (through 2022), making health coverage more affordable for low and middle-income families. </a:t>
            </a:r>
          </a:p>
          <a:p>
            <a:pPr>
              <a:lnSpc>
                <a:spcPct val="120000"/>
              </a:lnSpc>
              <a:spcAft>
                <a:spcPts val="1000"/>
              </a:spcAft>
            </a:pPr>
            <a:r>
              <a:rPr lang="en-US" sz="2000" dirty="0">
                <a:latin typeface="Montserrat" panose="00000500000000000000" pitchFamily="50" charset="0"/>
                <a:cs typeface="Calibri"/>
              </a:rPr>
              <a:t>The ARP ensured that no American would pay more than 8.5% of their income on health care premiums. And Americans earning less than 150 percent of the Federal Poverty Level (who were not eligible for Medicaid) could enroll in zero-dollar premium plans. </a:t>
            </a:r>
          </a:p>
          <a:p>
            <a:pPr>
              <a:lnSpc>
                <a:spcPct val="120000"/>
              </a:lnSpc>
              <a:spcAft>
                <a:spcPts val="1000"/>
              </a:spcAft>
            </a:pPr>
            <a:r>
              <a:rPr lang="en-US" sz="2000" b="1" dirty="0">
                <a:latin typeface="Montserrat" panose="00000500000000000000" pitchFamily="50" charset="0"/>
                <a:cs typeface="Calibri"/>
              </a:rPr>
              <a:t>The IRA extended these enhanced ACA premium tax credits for an additional 3 years - through 2025.</a:t>
            </a:r>
          </a:p>
        </p:txBody>
      </p:sp>
      <p:pic>
        <p:nvPicPr>
          <p:cNvPr id="6" name="Picture 5" descr="A picture containing text, vector graphics&#10;&#10;Description automatically generated">
            <a:extLst>
              <a:ext uri="{FF2B5EF4-FFF2-40B4-BE49-F238E27FC236}">
                <a16:creationId xmlns:a16="http://schemas.microsoft.com/office/drawing/2014/main" id="{B8337CD5-BA3A-5124-D3AC-8F329D1A733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75542"/>
            <a:ext cx="468431" cy="468431"/>
          </a:xfrm>
          <a:prstGeom prst="rect">
            <a:avLst/>
          </a:prstGeom>
        </p:spPr>
      </p:pic>
      <p:sp>
        <p:nvSpPr>
          <p:cNvPr id="7" name="Title 1">
            <a:extLst>
              <a:ext uri="{FF2B5EF4-FFF2-40B4-BE49-F238E27FC236}">
                <a16:creationId xmlns:a16="http://schemas.microsoft.com/office/drawing/2014/main" id="{4520AF5E-7B36-B7FE-1E68-E61BA6A09042}"/>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rgbClr val="002E54"/>
                </a:solidFill>
                <a:latin typeface="Montserrat" panose="00000500000000000000" pitchFamily="50" charset="0"/>
                <a:cs typeface="Calibri Light"/>
              </a:rPr>
              <a:t>Inflation Reduction Act Highlights</a:t>
            </a:r>
            <a:endParaRPr lang="en-US" sz="1200" b="1" dirty="0">
              <a:solidFill>
                <a:srgbClr val="002E54"/>
              </a:solidFill>
              <a:latin typeface="Montserrat" panose="00000500000000000000" pitchFamily="50" charset="0"/>
            </a:endParaRPr>
          </a:p>
        </p:txBody>
      </p:sp>
    </p:spTree>
    <p:extLst>
      <p:ext uri="{BB962C8B-B14F-4D97-AF65-F5344CB8AC3E}">
        <p14:creationId xmlns:p14="http://schemas.microsoft.com/office/powerpoint/2010/main" val="15845860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F64F40-3D02-4EF0-DCB6-31E31C4B17E8}"/>
              </a:ext>
            </a:extLst>
          </p:cNvPr>
          <p:cNvSpPr/>
          <p:nvPr/>
        </p:nvSpPr>
        <p:spPr>
          <a:xfrm>
            <a:off x="599091" y="1418896"/>
            <a:ext cx="11698012" cy="4445876"/>
          </a:xfrm>
          <a:prstGeom prst="rect">
            <a:avLst/>
          </a:prstGeom>
          <a:solidFill>
            <a:srgbClr val="7FBC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8DC4412-5C68-48F0-4802-0C43103C8C40}"/>
              </a:ext>
            </a:extLst>
          </p:cNvPr>
          <p:cNvSpPr/>
          <p:nvPr/>
        </p:nvSpPr>
        <p:spPr>
          <a:xfrm>
            <a:off x="-115614" y="755480"/>
            <a:ext cx="11469414" cy="947192"/>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5E7F9E-3CB8-0E0F-C3CF-3544F1FD1AD4}"/>
              </a:ext>
            </a:extLst>
          </p:cNvPr>
          <p:cNvSpPr>
            <a:spLocks noGrp="1"/>
          </p:cNvSpPr>
          <p:nvPr>
            <p:ph type="title"/>
          </p:nvPr>
        </p:nvSpPr>
        <p:spPr>
          <a:xfrm>
            <a:off x="838200" y="606857"/>
            <a:ext cx="10515600" cy="1325563"/>
          </a:xfrm>
        </p:spPr>
        <p:txBody>
          <a:bodyPr>
            <a:normAutofit/>
          </a:bodyPr>
          <a:lstStyle/>
          <a:p>
            <a:r>
              <a:rPr lang="en-US" sz="3200" b="1" dirty="0">
                <a:solidFill>
                  <a:schemeClr val="bg1"/>
                </a:solidFill>
                <a:latin typeface="Montserrat" panose="00000500000000000000" pitchFamily="50" charset="0"/>
                <a:cs typeface="Calibri Light"/>
              </a:rPr>
              <a:t>IRA ACA: Messaging</a:t>
            </a:r>
            <a:endParaRPr lang="en-US" sz="3000"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A4B61AE5-DC29-B97B-EE50-97C76B536F0B}"/>
              </a:ext>
            </a:extLst>
          </p:cNvPr>
          <p:cNvSpPr>
            <a:spLocks noGrp="1"/>
          </p:cNvSpPr>
          <p:nvPr>
            <p:ph idx="1"/>
          </p:nvPr>
        </p:nvSpPr>
        <p:spPr>
          <a:xfrm>
            <a:off x="838200" y="1848337"/>
            <a:ext cx="10515600" cy="3506687"/>
          </a:xfrm>
        </p:spPr>
        <p:txBody>
          <a:bodyPr vert="horz" lIns="91440" tIns="45720" rIns="91440" bIns="45720" rtlCol="0" anchor="t">
            <a:noAutofit/>
          </a:bodyPr>
          <a:lstStyle/>
          <a:p>
            <a:pPr>
              <a:lnSpc>
                <a:spcPct val="120000"/>
              </a:lnSpc>
              <a:spcAft>
                <a:spcPts val="500"/>
              </a:spcAft>
            </a:pPr>
            <a:r>
              <a:rPr lang="en-US" sz="1800" dirty="0">
                <a:latin typeface="Montserrat" panose="00000500000000000000" pitchFamily="50" charset="0"/>
                <a:ea typeface="+mn-lt"/>
                <a:cs typeface="+mn-lt"/>
              </a:rPr>
              <a:t>With the Inflation Reduction Act, Democrats secured the </a:t>
            </a:r>
            <a:r>
              <a:rPr lang="en-US" sz="1800" b="1" dirty="0">
                <a:latin typeface="Montserrat" panose="00000500000000000000" pitchFamily="50" charset="0"/>
                <a:ea typeface="+mn-lt"/>
                <a:cs typeface="+mn-lt"/>
              </a:rPr>
              <a:t>most significant investment</a:t>
            </a:r>
            <a:r>
              <a:rPr lang="en-US" sz="1800" dirty="0">
                <a:latin typeface="Montserrat" panose="00000500000000000000" pitchFamily="50" charset="0"/>
                <a:ea typeface="+mn-lt"/>
                <a:cs typeface="+mn-lt"/>
              </a:rPr>
              <a:t> in more accessible, affordable, and equitable health coverage since ACA. </a:t>
            </a:r>
            <a:endParaRPr lang="en-US" sz="1800" dirty="0">
              <a:latin typeface="Montserrat" panose="00000500000000000000" pitchFamily="50" charset="0"/>
              <a:cs typeface="Calibri" panose="020F0502020204030204"/>
            </a:endParaRPr>
          </a:p>
          <a:p>
            <a:pPr>
              <a:lnSpc>
                <a:spcPct val="120000"/>
              </a:lnSpc>
              <a:spcAft>
                <a:spcPts val="500"/>
              </a:spcAft>
            </a:pPr>
            <a:r>
              <a:rPr lang="en-US" sz="1800" dirty="0">
                <a:latin typeface="Montserrat" panose="00000500000000000000" pitchFamily="50" charset="0"/>
                <a:cs typeface="Calibri" panose="020F0502020204030204"/>
              </a:rPr>
              <a:t>IRA </a:t>
            </a:r>
            <a:r>
              <a:rPr lang="en-US" sz="1800" b="1" dirty="0">
                <a:latin typeface="Montserrat" panose="00000500000000000000" pitchFamily="50" charset="0"/>
                <a:cs typeface="Calibri" panose="020F0502020204030204"/>
              </a:rPr>
              <a:t>locks in lower premiums </a:t>
            </a:r>
            <a:r>
              <a:rPr lang="en-US" sz="1800" dirty="0">
                <a:latin typeface="Montserrat" panose="00000500000000000000" pitchFamily="50" charset="0"/>
                <a:cs typeface="Calibri" panose="020F0502020204030204"/>
              </a:rPr>
              <a:t>for 13 million people, saving the average American $800 per year, and the average family $2,400.</a:t>
            </a:r>
          </a:p>
          <a:p>
            <a:pPr>
              <a:lnSpc>
                <a:spcPct val="120000"/>
              </a:lnSpc>
              <a:spcAft>
                <a:spcPts val="500"/>
              </a:spcAft>
            </a:pPr>
            <a:r>
              <a:rPr lang="en-US" sz="1800" dirty="0">
                <a:latin typeface="Montserrat" panose="00000500000000000000" pitchFamily="50" charset="0"/>
                <a:ea typeface="+mn-lt"/>
                <a:cs typeface="+mn-lt"/>
              </a:rPr>
              <a:t>Now, 14.5 million people, who gained marketplace coverage this year, won't face premium spikes that could've doubled or tripled their costs.</a:t>
            </a:r>
            <a:endParaRPr lang="en-US" sz="1800" dirty="0">
              <a:latin typeface="Montserrat" panose="00000500000000000000" pitchFamily="50" charset="0"/>
              <a:cs typeface="Calibri"/>
            </a:endParaRPr>
          </a:p>
          <a:p>
            <a:pPr>
              <a:lnSpc>
                <a:spcPct val="120000"/>
              </a:lnSpc>
              <a:spcAft>
                <a:spcPts val="500"/>
              </a:spcAft>
            </a:pPr>
            <a:r>
              <a:rPr lang="en-US" sz="1800" dirty="0">
                <a:latin typeface="Montserrat" panose="00000500000000000000" pitchFamily="50" charset="0"/>
                <a:cs typeface="Calibri"/>
              </a:rPr>
              <a:t>Capping premium costs at 8.5% of income </a:t>
            </a:r>
            <a:r>
              <a:rPr lang="en-US" sz="1800" b="1" dirty="0">
                <a:latin typeface="Montserrat" panose="00000500000000000000" pitchFamily="50" charset="0"/>
                <a:cs typeface="Calibri"/>
              </a:rPr>
              <a:t>protects affordability </a:t>
            </a:r>
            <a:r>
              <a:rPr lang="en-US" sz="1800" dirty="0">
                <a:latin typeface="Montserrat" panose="00000500000000000000" pitchFamily="50" charset="0"/>
                <a:cs typeface="Calibri"/>
              </a:rPr>
              <a:t>for middle income families who previously faced a subsidy cliff.</a:t>
            </a:r>
          </a:p>
          <a:p>
            <a:pPr>
              <a:lnSpc>
                <a:spcPct val="120000"/>
              </a:lnSpc>
              <a:spcAft>
                <a:spcPts val="500"/>
              </a:spcAft>
            </a:pPr>
            <a:r>
              <a:rPr lang="en-US" sz="1800" dirty="0">
                <a:latin typeface="Montserrat" panose="00000500000000000000" pitchFamily="50" charset="0"/>
                <a:cs typeface="Calibri"/>
              </a:rPr>
              <a:t>More than a quarter of all Marketplace enrollees have premiums of under </a:t>
            </a:r>
            <a:r>
              <a:rPr lang="en-US" sz="1800" b="1" dirty="0">
                <a:latin typeface="Montserrat" panose="00000500000000000000" pitchFamily="50" charset="0"/>
                <a:cs typeface="Calibri"/>
              </a:rPr>
              <a:t>$10 a month</a:t>
            </a:r>
            <a:r>
              <a:rPr lang="en-US" sz="1800" dirty="0">
                <a:latin typeface="Montserrat" panose="00000500000000000000" pitchFamily="50" charset="0"/>
                <a:cs typeface="Calibri"/>
              </a:rPr>
              <a:t>.</a:t>
            </a:r>
          </a:p>
        </p:txBody>
      </p:sp>
      <p:pic>
        <p:nvPicPr>
          <p:cNvPr id="6" name="Picture 5" descr="A picture containing text, vector graphics&#10;&#10;Description automatically generated">
            <a:extLst>
              <a:ext uri="{FF2B5EF4-FFF2-40B4-BE49-F238E27FC236}">
                <a16:creationId xmlns:a16="http://schemas.microsoft.com/office/drawing/2014/main" id="{E863A4D2-A598-EC33-78CF-DE7CCC1BB03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75542"/>
            <a:ext cx="468431" cy="468431"/>
          </a:xfrm>
          <a:prstGeom prst="rect">
            <a:avLst/>
          </a:prstGeom>
        </p:spPr>
      </p:pic>
      <p:sp>
        <p:nvSpPr>
          <p:cNvPr id="7" name="Title 1">
            <a:extLst>
              <a:ext uri="{FF2B5EF4-FFF2-40B4-BE49-F238E27FC236}">
                <a16:creationId xmlns:a16="http://schemas.microsoft.com/office/drawing/2014/main" id="{CBEBE12E-A9EB-29AB-7F3B-FCC5D2C2350B}"/>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rgbClr val="002E54"/>
                </a:solidFill>
                <a:latin typeface="Montserrat" panose="00000500000000000000" pitchFamily="50" charset="0"/>
                <a:cs typeface="Calibri Light"/>
              </a:rPr>
              <a:t>Inflation Reduction Act Highlights</a:t>
            </a:r>
            <a:endParaRPr lang="en-US" sz="1200" b="1" dirty="0">
              <a:solidFill>
                <a:srgbClr val="002E54"/>
              </a:solidFill>
              <a:latin typeface="Montserrat" panose="00000500000000000000" pitchFamily="50" charset="0"/>
            </a:endParaRPr>
          </a:p>
        </p:txBody>
      </p:sp>
    </p:spTree>
    <p:extLst>
      <p:ext uri="{BB962C8B-B14F-4D97-AF65-F5344CB8AC3E}">
        <p14:creationId xmlns:p14="http://schemas.microsoft.com/office/powerpoint/2010/main" val="25712913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A picture containing text, vector graphics&#10;&#10;Description automatically generated">
            <a:extLst>
              <a:ext uri="{FF2B5EF4-FFF2-40B4-BE49-F238E27FC236}">
                <a16:creationId xmlns:a16="http://schemas.microsoft.com/office/drawing/2014/main" id="{4F48CBDF-1506-8974-D089-E3A597D0301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75542"/>
            <a:ext cx="468431" cy="468431"/>
          </a:xfrm>
          <a:prstGeom prst="rect">
            <a:avLst/>
          </a:prstGeom>
        </p:spPr>
      </p:pic>
      <p:sp>
        <p:nvSpPr>
          <p:cNvPr id="5" name="Rectangle 4">
            <a:extLst>
              <a:ext uri="{FF2B5EF4-FFF2-40B4-BE49-F238E27FC236}">
                <a16:creationId xmlns:a16="http://schemas.microsoft.com/office/drawing/2014/main" id="{D5F64F40-3D02-4EF0-DCB6-31E31C4B17E8}"/>
              </a:ext>
            </a:extLst>
          </p:cNvPr>
          <p:cNvSpPr/>
          <p:nvPr/>
        </p:nvSpPr>
        <p:spPr>
          <a:xfrm>
            <a:off x="599091" y="1418894"/>
            <a:ext cx="11740054" cy="4832249"/>
          </a:xfrm>
          <a:prstGeom prst="rect">
            <a:avLst/>
          </a:prstGeom>
          <a:solidFill>
            <a:srgbClr val="7FBC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8DC4412-5C68-48F0-4802-0C43103C8C40}"/>
              </a:ext>
            </a:extLst>
          </p:cNvPr>
          <p:cNvSpPr/>
          <p:nvPr/>
        </p:nvSpPr>
        <p:spPr>
          <a:xfrm>
            <a:off x="-84083" y="755480"/>
            <a:ext cx="11437883" cy="947192"/>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5E7F9E-3CB8-0E0F-C3CF-3544F1FD1AD4}"/>
              </a:ext>
            </a:extLst>
          </p:cNvPr>
          <p:cNvSpPr>
            <a:spLocks noGrp="1"/>
          </p:cNvSpPr>
          <p:nvPr>
            <p:ph type="title"/>
          </p:nvPr>
        </p:nvSpPr>
        <p:spPr>
          <a:xfrm>
            <a:off x="838200" y="606857"/>
            <a:ext cx="10515600" cy="1325563"/>
          </a:xfrm>
        </p:spPr>
        <p:txBody>
          <a:bodyPr/>
          <a:lstStyle/>
          <a:p>
            <a:r>
              <a:rPr lang="en-US" b="1" dirty="0">
                <a:solidFill>
                  <a:schemeClr val="bg1"/>
                </a:solidFill>
                <a:latin typeface="Montserrat" panose="00000500000000000000" pitchFamily="50" charset="0"/>
                <a:cs typeface="Calibri Light"/>
              </a:rPr>
              <a:t>Climate Overview</a:t>
            </a:r>
            <a:endParaRPr lang="en-US"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A4B61AE5-DC29-B97B-EE50-97C76B536F0B}"/>
              </a:ext>
            </a:extLst>
          </p:cNvPr>
          <p:cNvSpPr>
            <a:spLocks noGrp="1"/>
          </p:cNvSpPr>
          <p:nvPr>
            <p:ph idx="1"/>
          </p:nvPr>
        </p:nvSpPr>
        <p:spPr>
          <a:xfrm>
            <a:off x="838200" y="1818289"/>
            <a:ext cx="10515600" cy="4306122"/>
          </a:xfrm>
        </p:spPr>
        <p:txBody>
          <a:bodyPr vert="horz" lIns="91440" tIns="45720" rIns="91440" bIns="45720" rtlCol="0" anchor="t">
            <a:normAutofit fontScale="62500" lnSpcReduction="20000"/>
          </a:bodyPr>
          <a:lstStyle/>
          <a:p>
            <a:pPr>
              <a:lnSpc>
                <a:spcPct val="140000"/>
              </a:lnSpc>
              <a:spcBef>
                <a:spcPts val="600"/>
              </a:spcBef>
            </a:pPr>
            <a:r>
              <a:rPr lang="en-US" dirty="0">
                <a:latin typeface="Montserrat" panose="00000500000000000000" pitchFamily="50" charset="0"/>
                <a:ea typeface="+mn-lt"/>
                <a:cs typeface="+mn-lt"/>
              </a:rPr>
              <a:t>To prevent the worst effects of climate change, we must reduce our greenhouse gas emissions by </a:t>
            </a:r>
            <a:r>
              <a:rPr lang="en-US" b="1" dirty="0">
                <a:latin typeface="Montserrat" panose="00000500000000000000" pitchFamily="50" charset="0"/>
                <a:ea typeface="+mn-lt"/>
                <a:cs typeface="+mn-lt"/>
              </a:rPr>
              <a:t>50 percent by 2030</a:t>
            </a:r>
            <a:r>
              <a:rPr lang="en-US" dirty="0">
                <a:latin typeface="Montserrat" panose="00000500000000000000" pitchFamily="50" charset="0"/>
                <a:ea typeface="+mn-lt"/>
                <a:cs typeface="+mn-lt"/>
              </a:rPr>
              <a:t>.</a:t>
            </a:r>
            <a:endParaRPr lang="en-US" dirty="0">
              <a:latin typeface="Montserrat" panose="00000500000000000000" pitchFamily="50" charset="0"/>
              <a:cs typeface="Calibri"/>
            </a:endParaRPr>
          </a:p>
          <a:p>
            <a:pPr>
              <a:lnSpc>
                <a:spcPct val="140000"/>
              </a:lnSpc>
              <a:spcBef>
                <a:spcPts val="600"/>
              </a:spcBef>
            </a:pPr>
            <a:r>
              <a:rPr lang="en-US" dirty="0">
                <a:latin typeface="Montserrat" panose="00000500000000000000" pitchFamily="50" charset="0"/>
                <a:ea typeface="+mn-lt"/>
                <a:cs typeface="+mn-lt"/>
              </a:rPr>
              <a:t>This bill is the largest federal investment in climate in U.S. history. It will reduce emissions by 40 percent by 2030, putting our nation within reach to meeting President Biden’s commitment of 50-52 percent.</a:t>
            </a:r>
          </a:p>
          <a:p>
            <a:pPr>
              <a:lnSpc>
                <a:spcPct val="140000"/>
              </a:lnSpc>
              <a:spcBef>
                <a:spcPts val="600"/>
              </a:spcBef>
            </a:pPr>
            <a:r>
              <a:rPr lang="en-US" dirty="0">
                <a:latin typeface="Montserrat" panose="00000500000000000000" pitchFamily="50" charset="0"/>
                <a:ea typeface="+mn-lt"/>
                <a:cs typeface="+mn-lt"/>
              </a:rPr>
              <a:t>This bill will:</a:t>
            </a:r>
          </a:p>
          <a:p>
            <a:pPr lvl="1">
              <a:lnSpc>
                <a:spcPct val="140000"/>
              </a:lnSpc>
              <a:spcBef>
                <a:spcPts val="600"/>
              </a:spcBef>
            </a:pPr>
            <a:r>
              <a:rPr lang="en-US" dirty="0">
                <a:latin typeface="Montserrat" panose="00000500000000000000" pitchFamily="50" charset="0"/>
                <a:ea typeface="+mn-lt"/>
                <a:cs typeface="+mn-lt"/>
              </a:rPr>
              <a:t>save the average</a:t>
            </a:r>
            <a:r>
              <a:rPr lang="en-US" b="1" dirty="0">
                <a:latin typeface="Montserrat" panose="00000500000000000000" pitchFamily="50" charset="0"/>
                <a:ea typeface="+mn-lt"/>
                <a:cs typeface="+mn-lt"/>
              </a:rPr>
              <a:t> </a:t>
            </a:r>
            <a:r>
              <a:rPr lang="en-US" dirty="0">
                <a:latin typeface="Montserrat" panose="00000500000000000000" pitchFamily="50" charset="0"/>
                <a:ea typeface="+mn-lt"/>
                <a:cs typeface="+mn-lt"/>
              </a:rPr>
              <a:t>American household </a:t>
            </a:r>
            <a:r>
              <a:rPr lang="en-US" b="1" dirty="0">
                <a:latin typeface="Montserrat" panose="00000500000000000000" pitchFamily="50" charset="0"/>
                <a:ea typeface="+mn-lt"/>
                <a:cs typeface="+mn-lt"/>
              </a:rPr>
              <a:t>hundreds in energy bills and other costs</a:t>
            </a:r>
            <a:r>
              <a:rPr lang="en-US" dirty="0">
                <a:latin typeface="Montserrat" panose="00000500000000000000" pitchFamily="50" charset="0"/>
                <a:ea typeface="+mn-lt"/>
                <a:cs typeface="+mn-lt"/>
              </a:rPr>
              <a:t>, </a:t>
            </a:r>
          </a:p>
          <a:p>
            <a:pPr lvl="1">
              <a:lnSpc>
                <a:spcPct val="140000"/>
              </a:lnSpc>
              <a:spcBef>
                <a:spcPts val="600"/>
              </a:spcBef>
            </a:pPr>
            <a:r>
              <a:rPr lang="en-US" dirty="0">
                <a:latin typeface="Montserrat" panose="00000500000000000000" pitchFamily="50" charset="0"/>
                <a:ea typeface="+mn-lt"/>
                <a:cs typeface="+mn-lt"/>
              </a:rPr>
              <a:t>spur </a:t>
            </a:r>
            <a:r>
              <a:rPr lang="en-US" b="1" dirty="0">
                <a:latin typeface="Montserrat" panose="00000500000000000000" pitchFamily="50" charset="0"/>
                <a:ea typeface="+mn-lt"/>
                <a:cs typeface="+mn-lt"/>
              </a:rPr>
              <a:t>9 million jobs</a:t>
            </a:r>
            <a:r>
              <a:rPr lang="en-US" dirty="0">
                <a:latin typeface="Montserrat" panose="00000500000000000000" pitchFamily="50" charset="0"/>
                <a:ea typeface="+mn-lt"/>
                <a:cs typeface="+mn-lt"/>
              </a:rPr>
              <a:t> by investing in clean energy, energy efficiency, and clean manufacturing</a:t>
            </a:r>
          </a:p>
          <a:p>
            <a:pPr lvl="1">
              <a:lnSpc>
                <a:spcPct val="140000"/>
              </a:lnSpc>
              <a:spcBef>
                <a:spcPts val="600"/>
              </a:spcBef>
            </a:pPr>
            <a:r>
              <a:rPr lang="en-US" dirty="0">
                <a:latin typeface="Montserrat" panose="00000500000000000000" pitchFamily="50" charset="0"/>
                <a:ea typeface="+mn-lt"/>
                <a:cs typeface="+mn-lt"/>
              </a:rPr>
              <a:t>generate enormous public health benefits by</a:t>
            </a:r>
            <a:r>
              <a:rPr lang="en-US" b="1" dirty="0">
                <a:latin typeface="Montserrat" panose="00000500000000000000" pitchFamily="50" charset="0"/>
                <a:ea typeface="+mn-lt"/>
                <a:cs typeface="+mn-lt"/>
              </a:rPr>
              <a:t> preventing up to 3,900 premature deaths</a:t>
            </a:r>
            <a:r>
              <a:rPr lang="en-US" dirty="0">
                <a:latin typeface="Montserrat" panose="00000500000000000000" pitchFamily="50" charset="0"/>
                <a:ea typeface="+mn-lt"/>
                <a:cs typeface="+mn-lt"/>
              </a:rPr>
              <a:t> and 100,000 asthma attacks annually from air pollution.</a:t>
            </a:r>
            <a:endParaRPr lang="en-US" dirty="0">
              <a:latin typeface="Montserrat" panose="00000500000000000000" pitchFamily="50" charset="0"/>
              <a:cs typeface="Calibri"/>
            </a:endParaRPr>
          </a:p>
          <a:p>
            <a:pPr>
              <a:lnSpc>
                <a:spcPct val="140000"/>
              </a:lnSpc>
              <a:spcBef>
                <a:spcPts val="600"/>
              </a:spcBef>
            </a:pPr>
            <a:r>
              <a:rPr lang="en-US" dirty="0">
                <a:latin typeface="Montserrat" panose="00000500000000000000" pitchFamily="50" charset="0"/>
                <a:ea typeface="+mn-lt"/>
                <a:cs typeface="+mn-lt"/>
              </a:rPr>
              <a:t>The bill sets up the infrastructure for our 21st century clean energy economy. One that rests on good-paying, union jobs and American workers</a:t>
            </a:r>
            <a:endParaRPr lang="en-US" dirty="0">
              <a:latin typeface="Montserrat" panose="00000500000000000000" pitchFamily="50" charset="0"/>
              <a:cs typeface="Calibri"/>
            </a:endParaRPr>
          </a:p>
        </p:txBody>
      </p:sp>
      <p:sp>
        <p:nvSpPr>
          <p:cNvPr id="6" name="Title 1">
            <a:extLst>
              <a:ext uri="{FF2B5EF4-FFF2-40B4-BE49-F238E27FC236}">
                <a16:creationId xmlns:a16="http://schemas.microsoft.com/office/drawing/2014/main" id="{4FE5ABAE-54F7-AFFF-35B7-86AEC0236934}"/>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rgbClr val="002E54"/>
                </a:solidFill>
                <a:latin typeface="Montserrat" panose="00000500000000000000" pitchFamily="50" charset="0"/>
                <a:cs typeface="Calibri Light"/>
              </a:rPr>
              <a:t>Inflation Reduction Act Highlights</a:t>
            </a:r>
            <a:endParaRPr lang="en-US" sz="1200" b="1" dirty="0">
              <a:solidFill>
                <a:srgbClr val="002E54"/>
              </a:solidFill>
              <a:latin typeface="Montserrat" panose="00000500000000000000" pitchFamily="50" charset="0"/>
            </a:endParaRPr>
          </a:p>
        </p:txBody>
      </p:sp>
    </p:spTree>
    <p:extLst>
      <p:ext uri="{BB962C8B-B14F-4D97-AF65-F5344CB8AC3E}">
        <p14:creationId xmlns:p14="http://schemas.microsoft.com/office/powerpoint/2010/main" val="836973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F64F40-3D02-4EF0-DCB6-31E31C4B17E8}"/>
              </a:ext>
            </a:extLst>
          </p:cNvPr>
          <p:cNvSpPr/>
          <p:nvPr/>
        </p:nvSpPr>
        <p:spPr>
          <a:xfrm>
            <a:off x="599091" y="1418895"/>
            <a:ext cx="11698012" cy="4529959"/>
          </a:xfrm>
          <a:prstGeom prst="rect">
            <a:avLst/>
          </a:prstGeom>
          <a:solidFill>
            <a:srgbClr val="7FBC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8DC4412-5C68-48F0-4802-0C43103C8C40}"/>
              </a:ext>
            </a:extLst>
          </p:cNvPr>
          <p:cNvSpPr/>
          <p:nvPr/>
        </p:nvSpPr>
        <p:spPr>
          <a:xfrm>
            <a:off x="-115614" y="755480"/>
            <a:ext cx="11469414" cy="947192"/>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5E7F9E-3CB8-0E0F-C3CF-3544F1FD1AD4}"/>
              </a:ext>
            </a:extLst>
          </p:cNvPr>
          <p:cNvSpPr>
            <a:spLocks noGrp="1"/>
          </p:cNvSpPr>
          <p:nvPr>
            <p:ph type="title"/>
          </p:nvPr>
        </p:nvSpPr>
        <p:spPr>
          <a:xfrm>
            <a:off x="964324" y="606857"/>
            <a:ext cx="10515600" cy="1325563"/>
          </a:xfrm>
        </p:spPr>
        <p:txBody>
          <a:bodyPr>
            <a:normAutofit/>
          </a:bodyPr>
          <a:lstStyle/>
          <a:p>
            <a:r>
              <a:rPr lang="en-US" sz="4000" b="1" dirty="0">
                <a:solidFill>
                  <a:schemeClr val="bg1"/>
                </a:solidFill>
                <a:latin typeface="Montserrat" panose="00000500000000000000" pitchFamily="50" charset="0"/>
                <a:cs typeface="Calibri Light"/>
              </a:rPr>
              <a:t>Drug Pricing: Background</a:t>
            </a:r>
            <a:endParaRPr lang="en-US" sz="3600"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A4B61AE5-DC29-B97B-EE50-97C76B536F0B}"/>
              </a:ext>
            </a:extLst>
          </p:cNvPr>
          <p:cNvSpPr>
            <a:spLocks noGrp="1"/>
          </p:cNvSpPr>
          <p:nvPr>
            <p:ph idx="1"/>
          </p:nvPr>
        </p:nvSpPr>
        <p:spPr>
          <a:xfrm>
            <a:off x="838200" y="1848337"/>
            <a:ext cx="10515600" cy="3506687"/>
          </a:xfrm>
        </p:spPr>
        <p:txBody>
          <a:bodyPr vert="horz" lIns="91440" tIns="45720" rIns="91440" bIns="45720" rtlCol="0" anchor="t">
            <a:noAutofit/>
          </a:bodyPr>
          <a:lstStyle/>
          <a:p>
            <a:pPr>
              <a:lnSpc>
                <a:spcPct val="120000"/>
              </a:lnSpc>
            </a:pPr>
            <a:r>
              <a:rPr lang="en-US" sz="1400" dirty="0">
                <a:latin typeface="Montserrat" panose="00000500000000000000" pitchFamily="50" charset="0"/>
                <a:ea typeface="+mn-lt"/>
                <a:cs typeface="+mn-lt"/>
              </a:rPr>
              <a:t>Medicare Negotiation: for the first time, Medicare won’t have to accept the prices dictated by drug companies. The Inflation Reduction Act requires Medicare to negotiate the prices of certain high-cost drugs — finally undoing the nearly 20-year ban on Medicare negotiating better prices on behalf of beneficiaries.</a:t>
            </a:r>
          </a:p>
          <a:p>
            <a:pPr>
              <a:lnSpc>
                <a:spcPct val="120000"/>
              </a:lnSpc>
            </a:pPr>
            <a:r>
              <a:rPr lang="en-US" sz="1400" dirty="0">
                <a:latin typeface="Montserrat" panose="00000500000000000000" pitchFamily="50" charset="0"/>
                <a:ea typeface="+mn-lt"/>
                <a:cs typeface="+mn-lt"/>
              </a:rPr>
              <a:t>Curbing unfettered drug company price hikes:  penalties for drug price increases that outpace inflation in Medicare, beginning in 2022.</a:t>
            </a:r>
          </a:p>
          <a:p>
            <a:pPr>
              <a:lnSpc>
                <a:spcPct val="120000"/>
              </a:lnSpc>
            </a:pPr>
            <a:r>
              <a:rPr lang="en-US" sz="1400" dirty="0">
                <a:latin typeface="Montserrat" panose="00000500000000000000" pitchFamily="50" charset="0"/>
                <a:ea typeface="+mn-lt"/>
                <a:cs typeface="+mn-lt"/>
              </a:rPr>
              <a:t>Limits on out of pocket costs: beginning in 2024, Medicare Part D beneficiaries will have no out-of-pocket costs once they reach the catastrophic threshold. In 2025, there will be a $2,000 cap on what enrollees pay out-of-pocket annually. Currently there’s no limit to what Medicare Part D enrollees can pay annually for their prescription drugs – for some this can lead to more than $15,000 in out-of-pocket spending annually. </a:t>
            </a:r>
            <a:endParaRPr lang="en-US" sz="1400" dirty="0">
              <a:latin typeface="Montserrat" panose="00000500000000000000" pitchFamily="50" charset="0"/>
              <a:cs typeface="Calibri"/>
            </a:endParaRPr>
          </a:p>
          <a:p>
            <a:pPr>
              <a:lnSpc>
                <a:spcPct val="120000"/>
              </a:lnSpc>
            </a:pPr>
            <a:r>
              <a:rPr lang="en-US" sz="1400" dirty="0">
                <a:latin typeface="Montserrat" panose="00000500000000000000" pitchFamily="50" charset="0"/>
                <a:cs typeface="Calibri"/>
              </a:rPr>
              <a:t>Lower prices for insulin: $35 cap on insulin </a:t>
            </a:r>
            <a:r>
              <a:rPr lang="en-US" sz="1400" dirty="0">
                <a:latin typeface="Montserrat" panose="00000500000000000000" pitchFamily="50" charset="0"/>
                <a:ea typeface="+mn-lt"/>
                <a:cs typeface="+mn-lt"/>
              </a:rPr>
              <a:t>will amount to savings of several hundred dollars per year for the average beneficiary taking insulin.</a:t>
            </a:r>
          </a:p>
          <a:p>
            <a:pPr>
              <a:lnSpc>
                <a:spcPct val="120000"/>
              </a:lnSpc>
            </a:pPr>
            <a:r>
              <a:rPr lang="en-US" sz="1400" dirty="0">
                <a:latin typeface="Montserrat" panose="00000500000000000000" pitchFamily="50" charset="0"/>
                <a:ea typeface="+mn-lt"/>
                <a:cs typeface="+mn-lt"/>
              </a:rPr>
              <a:t>Zero cost vaccines: the IRA provides free access to critical vaccines like the shingles vaccine – which currently costs most seniors $100. </a:t>
            </a:r>
            <a:endParaRPr lang="en-US" sz="1400" dirty="0">
              <a:latin typeface="Montserrat" panose="00000500000000000000" pitchFamily="50" charset="0"/>
              <a:cs typeface="Calibri"/>
            </a:endParaRPr>
          </a:p>
        </p:txBody>
      </p:sp>
      <p:pic>
        <p:nvPicPr>
          <p:cNvPr id="6" name="Picture 5" descr="A picture containing text, vector graphics&#10;&#10;Description automatically generated">
            <a:extLst>
              <a:ext uri="{FF2B5EF4-FFF2-40B4-BE49-F238E27FC236}">
                <a16:creationId xmlns:a16="http://schemas.microsoft.com/office/drawing/2014/main" id="{6ABEBF6B-3494-A4C1-E1D1-9EB322FE24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75542"/>
            <a:ext cx="468431" cy="468431"/>
          </a:xfrm>
          <a:prstGeom prst="rect">
            <a:avLst/>
          </a:prstGeom>
        </p:spPr>
      </p:pic>
      <p:sp>
        <p:nvSpPr>
          <p:cNvPr id="7" name="Title 1">
            <a:extLst>
              <a:ext uri="{FF2B5EF4-FFF2-40B4-BE49-F238E27FC236}">
                <a16:creationId xmlns:a16="http://schemas.microsoft.com/office/drawing/2014/main" id="{465EF8F1-459A-7BEE-9182-D06A11EFF6CA}"/>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rgbClr val="002E54"/>
                </a:solidFill>
                <a:latin typeface="Montserrat" panose="00000500000000000000" pitchFamily="50" charset="0"/>
                <a:cs typeface="Calibri Light"/>
              </a:rPr>
              <a:t>Inflation Reduction Act Highlights</a:t>
            </a:r>
            <a:endParaRPr lang="en-US" sz="1200" b="1" dirty="0">
              <a:solidFill>
                <a:srgbClr val="002E54"/>
              </a:solidFill>
              <a:latin typeface="Montserrat" panose="00000500000000000000" pitchFamily="50" charset="0"/>
            </a:endParaRPr>
          </a:p>
        </p:txBody>
      </p:sp>
    </p:spTree>
    <p:extLst>
      <p:ext uri="{BB962C8B-B14F-4D97-AF65-F5344CB8AC3E}">
        <p14:creationId xmlns:p14="http://schemas.microsoft.com/office/powerpoint/2010/main" val="38678776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F64F40-3D02-4EF0-DCB6-31E31C4B17E8}"/>
              </a:ext>
            </a:extLst>
          </p:cNvPr>
          <p:cNvSpPr/>
          <p:nvPr/>
        </p:nvSpPr>
        <p:spPr>
          <a:xfrm>
            <a:off x="599091" y="1418895"/>
            <a:ext cx="11698012" cy="4683625"/>
          </a:xfrm>
          <a:prstGeom prst="rect">
            <a:avLst/>
          </a:prstGeom>
          <a:solidFill>
            <a:srgbClr val="7FBC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8DC4412-5C68-48F0-4802-0C43103C8C40}"/>
              </a:ext>
            </a:extLst>
          </p:cNvPr>
          <p:cNvSpPr/>
          <p:nvPr/>
        </p:nvSpPr>
        <p:spPr>
          <a:xfrm>
            <a:off x="-115614" y="755480"/>
            <a:ext cx="11469414" cy="947192"/>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5E7F9E-3CB8-0E0F-C3CF-3544F1FD1AD4}"/>
              </a:ext>
            </a:extLst>
          </p:cNvPr>
          <p:cNvSpPr>
            <a:spLocks noGrp="1"/>
          </p:cNvSpPr>
          <p:nvPr>
            <p:ph type="title"/>
          </p:nvPr>
        </p:nvSpPr>
        <p:spPr>
          <a:xfrm>
            <a:off x="964324" y="606857"/>
            <a:ext cx="10515600" cy="1325563"/>
          </a:xfrm>
        </p:spPr>
        <p:txBody>
          <a:bodyPr>
            <a:normAutofit/>
          </a:bodyPr>
          <a:lstStyle/>
          <a:p>
            <a:r>
              <a:rPr lang="en-US" sz="4000" b="1" dirty="0">
                <a:solidFill>
                  <a:schemeClr val="bg1"/>
                </a:solidFill>
                <a:latin typeface="Montserrat" panose="00000500000000000000" pitchFamily="50" charset="0"/>
                <a:cs typeface="Calibri Light"/>
              </a:rPr>
              <a:t>Drug Pricing Provisions: Messaging</a:t>
            </a:r>
            <a:endParaRPr lang="en-US" sz="4000"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A4B61AE5-DC29-B97B-EE50-97C76B536F0B}"/>
              </a:ext>
            </a:extLst>
          </p:cNvPr>
          <p:cNvSpPr>
            <a:spLocks noGrp="1"/>
          </p:cNvSpPr>
          <p:nvPr>
            <p:ph idx="1"/>
          </p:nvPr>
        </p:nvSpPr>
        <p:spPr>
          <a:xfrm>
            <a:off x="838200" y="1848337"/>
            <a:ext cx="10515600" cy="3506687"/>
          </a:xfrm>
        </p:spPr>
        <p:txBody>
          <a:bodyPr vert="horz" lIns="91440" tIns="45720" rIns="91440" bIns="45720" rtlCol="0" anchor="t">
            <a:noAutofit/>
          </a:bodyPr>
          <a:lstStyle/>
          <a:p>
            <a:pPr marL="342900" indent="-342900">
              <a:lnSpc>
                <a:spcPct val="120000"/>
              </a:lnSpc>
              <a:buChar char="•"/>
            </a:pPr>
            <a:r>
              <a:rPr lang="en-US" sz="1600" dirty="0">
                <a:solidFill>
                  <a:schemeClr val="tx1"/>
                </a:solidFill>
                <a:latin typeface="Montserrat" panose="00000500000000000000" pitchFamily="50" charset="0"/>
                <a:cs typeface="Calibri"/>
              </a:rPr>
              <a:t>The Inflation Reduction Act is the </a:t>
            </a:r>
            <a:r>
              <a:rPr lang="en-US" sz="1600" b="1" dirty="0">
                <a:solidFill>
                  <a:schemeClr val="tx1"/>
                </a:solidFill>
                <a:latin typeface="Montserrat" panose="00000500000000000000" pitchFamily="50" charset="0"/>
                <a:cs typeface="Calibri"/>
              </a:rPr>
              <a:t>most significant victory </a:t>
            </a:r>
            <a:r>
              <a:rPr lang="en-US" sz="1600" dirty="0">
                <a:solidFill>
                  <a:schemeClr val="tx1"/>
                </a:solidFill>
                <a:latin typeface="Montserrat" panose="00000500000000000000" pitchFamily="50" charset="0"/>
                <a:cs typeface="Calibri"/>
              </a:rPr>
              <a:t>over Big Pharma in decades. Democrats tried for nearly 20 years to give Medicare the authority to negotiate lower drug prices.</a:t>
            </a:r>
            <a:endParaRPr lang="en-US" sz="1600" dirty="0">
              <a:solidFill>
                <a:schemeClr val="tx1"/>
              </a:solidFill>
              <a:latin typeface="Montserrat" panose="00000500000000000000" pitchFamily="50" charset="0"/>
              <a:ea typeface="+mn-lt"/>
              <a:cs typeface="+mn-lt"/>
            </a:endParaRPr>
          </a:p>
          <a:p>
            <a:pPr marL="342900" indent="-342900">
              <a:lnSpc>
                <a:spcPct val="120000"/>
              </a:lnSpc>
              <a:buChar char="•"/>
            </a:pPr>
            <a:r>
              <a:rPr lang="en-US" sz="1600" dirty="0">
                <a:solidFill>
                  <a:schemeClr val="tx1"/>
                </a:solidFill>
                <a:latin typeface="Montserrat" panose="00000500000000000000" pitchFamily="50" charset="0"/>
                <a:cs typeface="Calibri"/>
              </a:rPr>
              <a:t>Americans spend more than any other industrialized nation on prescription drugs, and with this legislation, Medicare will finally </a:t>
            </a:r>
            <a:r>
              <a:rPr lang="en-US" sz="1600" b="1" dirty="0">
                <a:solidFill>
                  <a:schemeClr val="tx1"/>
                </a:solidFill>
                <a:latin typeface="Montserrat" panose="00000500000000000000" pitchFamily="50" charset="0"/>
                <a:cs typeface="Calibri"/>
              </a:rPr>
              <a:t>negotiate prices</a:t>
            </a:r>
            <a:r>
              <a:rPr lang="en-US" sz="1600" dirty="0">
                <a:solidFill>
                  <a:schemeClr val="tx1"/>
                </a:solidFill>
                <a:latin typeface="Montserrat" panose="00000500000000000000" pitchFamily="50" charset="0"/>
                <a:cs typeface="Calibri"/>
              </a:rPr>
              <a:t> for certain high-cost drugs, cap the cost of insulin at </a:t>
            </a:r>
            <a:r>
              <a:rPr lang="en-US" sz="1600" b="1" dirty="0">
                <a:solidFill>
                  <a:schemeClr val="tx1"/>
                </a:solidFill>
                <a:latin typeface="Montserrat" panose="00000500000000000000" pitchFamily="50" charset="0"/>
                <a:cs typeface="Calibri"/>
              </a:rPr>
              <a:t>$35 per month</a:t>
            </a:r>
            <a:r>
              <a:rPr lang="en-US" sz="1600" dirty="0">
                <a:solidFill>
                  <a:schemeClr val="tx1"/>
                </a:solidFill>
                <a:latin typeface="Montserrat" panose="00000500000000000000" pitchFamily="50" charset="0"/>
                <a:cs typeface="Calibri"/>
              </a:rPr>
              <a:t>, and cap out-of-pocket costs for seniors at just </a:t>
            </a:r>
            <a:r>
              <a:rPr lang="en-US" sz="1600" b="1" dirty="0">
                <a:solidFill>
                  <a:schemeClr val="tx1"/>
                </a:solidFill>
                <a:latin typeface="Montserrat" panose="00000500000000000000" pitchFamily="50" charset="0"/>
                <a:cs typeface="Calibri"/>
              </a:rPr>
              <a:t>$5 per day</a:t>
            </a:r>
            <a:r>
              <a:rPr lang="en-US" sz="1600" dirty="0">
                <a:solidFill>
                  <a:schemeClr val="tx1"/>
                </a:solidFill>
                <a:latin typeface="Montserrat" panose="00000500000000000000" pitchFamily="50" charset="0"/>
                <a:cs typeface="Calibri"/>
              </a:rPr>
              <a:t>.</a:t>
            </a:r>
            <a:endParaRPr lang="en-US" sz="1600" dirty="0">
              <a:solidFill>
                <a:schemeClr val="tx1"/>
              </a:solidFill>
              <a:latin typeface="Montserrat" panose="00000500000000000000" pitchFamily="50" charset="0"/>
              <a:ea typeface="+mn-lt"/>
              <a:cs typeface="+mn-lt"/>
            </a:endParaRPr>
          </a:p>
          <a:p>
            <a:pPr marL="342900" indent="-342900">
              <a:lnSpc>
                <a:spcPct val="120000"/>
              </a:lnSpc>
              <a:buChar char="•"/>
            </a:pPr>
            <a:r>
              <a:rPr lang="en-US" sz="1600" dirty="0">
                <a:solidFill>
                  <a:schemeClr val="tx1"/>
                </a:solidFill>
                <a:latin typeface="Montserrat" panose="00000500000000000000" pitchFamily="50" charset="0"/>
                <a:cs typeface="Calibri"/>
              </a:rPr>
              <a:t>President Biden and Congressional Democrats took on unified Republican opposition and Big Pharma’s millions of dollars in lobbying, political contributions, and misleading paid advertising. </a:t>
            </a:r>
            <a:endParaRPr lang="en-US" sz="1600" dirty="0">
              <a:solidFill>
                <a:schemeClr val="tx1"/>
              </a:solidFill>
              <a:latin typeface="Montserrat" panose="00000500000000000000" pitchFamily="50" charset="0"/>
              <a:ea typeface="+mn-lt"/>
              <a:cs typeface="+mn-lt"/>
            </a:endParaRPr>
          </a:p>
          <a:p>
            <a:pPr marL="800100" lvl="1" indent="-342900">
              <a:lnSpc>
                <a:spcPct val="120000"/>
              </a:lnSpc>
              <a:buChar char="•"/>
            </a:pPr>
            <a:r>
              <a:rPr lang="en-US" sz="1600" dirty="0">
                <a:solidFill>
                  <a:schemeClr val="tx1"/>
                </a:solidFill>
                <a:latin typeface="Montserrat" panose="00000500000000000000" pitchFamily="50" charset="0"/>
                <a:cs typeface="Calibri"/>
              </a:rPr>
              <a:t>Big Pharma — one of the country’s most influential and powerful entrenched interests – spent over $100 million lobbying this year alone to kill any proposal to rein in high drug costs that threaten their massive profits made on the backs of American consumers. </a:t>
            </a:r>
            <a:endParaRPr lang="en-US" sz="1600" dirty="0">
              <a:solidFill>
                <a:schemeClr val="tx1"/>
              </a:solidFill>
              <a:latin typeface="Montserrat" panose="00000500000000000000" pitchFamily="50" charset="0"/>
              <a:ea typeface="+mn-lt"/>
              <a:cs typeface="+mn-lt"/>
            </a:endParaRPr>
          </a:p>
          <a:p>
            <a:pPr marL="342900" indent="-342900">
              <a:lnSpc>
                <a:spcPct val="120000"/>
              </a:lnSpc>
              <a:buChar char="•"/>
            </a:pPr>
            <a:r>
              <a:rPr lang="en-US" sz="1600" dirty="0">
                <a:solidFill>
                  <a:schemeClr val="tx1"/>
                </a:solidFill>
                <a:latin typeface="Montserrat" panose="00000500000000000000" pitchFamily="50" charset="0"/>
                <a:cs typeface="Calibri"/>
              </a:rPr>
              <a:t>IRA is a </a:t>
            </a:r>
            <a:r>
              <a:rPr lang="en-US" sz="1600" b="1" dirty="0">
                <a:solidFill>
                  <a:schemeClr val="tx1"/>
                </a:solidFill>
                <a:latin typeface="Montserrat" panose="00000500000000000000" pitchFamily="50" charset="0"/>
                <a:cs typeface="Calibri"/>
              </a:rPr>
              <a:t>momentous achievement </a:t>
            </a:r>
            <a:r>
              <a:rPr lang="en-US" sz="1600" dirty="0">
                <a:solidFill>
                  <a:schemeClr val="tx1"/>
                </a:solidFill>
                <a:latin typeface="Montserrat" panose="00000500000000000000" pitchFamily="50" charset="0"/>
                <a:cs typeface="Calibri"/>
              </a:rPr>
              <a:t>for anyone concerned with the high cost of health care in this country.</a:t>
            </a:r>
          </a:p>
        </p:txBody>
      </p:sp>
      <p:pic>
        <p:nvPicPr>
          <p:cNvPr id="6" name="Picture 5" descr="A picture containing text, vector graphics&#10;&#10;Description automatically generated">
            <a:extLst>
              <a:ext uri="{FF2B5EF4-FFF2-40B4-BE49-F238E27FC236}">
                <a16:creationId xmlns:a16="http://schemas.microsoft.com/office/drawing/2014/main" id="{C2EEF6B7-4C3A-349D-40B9-2C1FA3983F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75542"/>
            <a:ext cx="468431" cy="468431"/>
          </a:xfrm>
          <a:prstGeom prst="rect">
            <a:avLst/>
          </a:prstGeom>
        </p:spPr>
      </p:pic>
      <p:sp>
        <p:nvSpPr>
          <p:cNvPr id="7" name="Title 1">
            <a:extLst>
              <a:ext uri="{FF2B5EF4-FFF2-40B4-BE49-F238E27FC236}">
                <a16:creationId xmlns:a16="http://schemas.microsoft.com/office/drawing/2014/main" id="{421D41F5-5A27-4D02-12EC-9ECEDD92B060}"/>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rgbClr val="002E54"/>
                </a:solidFill>
                <a:latin typeface="Montserrat" panose="00000500000000000000" pitchFamily="50" charset="0"/>
                <a:cs typeface="Calibri Light"/>
              </a:rPr>
              <a:t>Inflation Reduction Act Highlights</a:t>
            </a:r>
            <a:endParaRPr lang="en-US" sz="1200" b="1" dirty="0">
              <a:solidFill>
                <a:srgbClr val="002E54"/>
              </a:solidFill>
              <a:latin typeface="Montserrat" panose="00000500000000000000" pitchFamily="50" charset="0"/>
            </a:endParaRPr>
          </a:p>
        </p:txBody>
      </p:sp>
    </p:spTree>
    <p:extLst>
      <p:ext uri="{BB962C8B-B14F-4D97-AF65-F5344CB8AC3E}">
        <p14:creationId xmlns:p14="http://schemas.microsoft.com/office/powerpoint/2010/main" val="10757315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F64F40-3D02-4EF0-DCB6-31E31C4B17E8}"/>
              </a:ext>
            </a:extLst>
          </p:cNvPr>
          <p:cNvSpPr/>
          <p:nvPr/>
        </p:nvSpPr>
        <p:spPr>
          <a:xfrm>
            <a:off x="599091" y="1418895"/>
            <a:ext cx="11698012" cy="4918531"/>
          </a:xfrm>
          <a:prstGeom prst="rect">
            <a:avLst/>
          </a:prstGeom>
          <a:solidFill>
            <a:srgbClr val="7FBC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8DC4412-5C68-48F0-4802-0C43103C8C40}"/>
              </a:ext>
            </a:extLst>
          </p:cNvPr>
          <p:cNvSpPr/>
          <p:nvPr/>
        </p:nvSpPr>
        <p:spPr>
          <a:xfrm>
            <a:off x="-115614" y="755480"/>
            <a:ext cx="11469414" cy="947192"/>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5E7F9E-3CB8-0E0F-C3CF-3544F1FD1AD4}"/>
              </a:ext>
            </a:extLst>
          </p:cNvPr>
          <p:cNvSpPr>
            <a:spLocks noGrp="1"/>
          </p:cNvSpPr>
          <p:nvPr>
            <p:ph type="title"/>
          </p:nvPr>
        </p:nvSpPr>
        <p:spPr>
          <a:xfrm>
            <a:off x="964324" y="606857"/>
            <a:ext cx="10515600" cy="1325563"/>
          </a:xfrm>
        </p:spPr>
        <p:txBody>
          <a:bodyPr>
            <a:normAutofit/>
          </a:bodyPr>
          <a:lstStyle/>
          <a:p>
            <a:r>
              <a:rPr lang="en-US" sz="3400" b="1" dirty="0">
                <a:solidFill>
                  <a:schemeClr val="bg1"/>
                </a:solidFill>
                <a:latin typeface="Montserrat" panose="00000500000000000000" pitchFamily="50" charset="0"/>
                <a:cs typeface="Calibri Light"/>
              </a:rPr>
              <a:t>Democrats Deliver Health Care Cost Savings</a:t>
            </a:r>
            <a:endParaRPr lang="en-US" sz="3400"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A4B61AE5-DC29-B97B-EE50-97C76B536F0B}"/>
              </a:ext>
            </a:extLst>
          </p:cNvPr>
          <p:cNvSpPr>
            <a:spLocks noGrp="1"/>
          </p:cNvSpPr>
          <p:nvPr>
            <p:ph idx="1"/>
          </p:nvPr>
        </p:nvSpPr>
        <p:spPr>
          <a:xfrm>
            <a:off x="838200" y="1848337"/>
            <a:ext cx="10515600" cy="3506687"/>
          </a:xfrm>
        </p:spPr>
        <p:txBody>
          <a:bodyPr vert="horz" lIns="91440" tIns="45720" rIns="91440" bIns="45720" rtlCol="0" anchor="t">
            <a:noAutofit/>
          </a:bodyPr>
          <a:lstStyle/>
          <a:p>
            <a:pPr>
              <a:lnSpc>
                <a:spcPct val="120000"/>
              </a:lnSpc>
              <a:spcAft>
                <a:spcPts val="1000"/>
              </a:spcAft>
            </a:pPr>
            <a:r>
              <a:rPr lang="en-US" sz="2000" dirty="0">
                <a:latin typeface="Montserrat" panose="00000500000000000000" pitchFamily="50" charset="0"/>
                <a:ea typeface="+mn-lt"/>
                <a:cs typeface="+mn-lt"/>
              </a:rPr>
              <a:t>The Inflation Reduction Act will save millions of Americans thousands of dollars a year by lowering the cost of their prescription drugs and health coverage. </a:t>
            </a:r>
          </a:p>
          <a:p>
            <a:pPr>
              <a:lnSpc>
                <a:spcPct val="120000"/>
              </a:lnSpc>
              <a:spcAft>
                <a:spcPts val="1000"/>
              </a:spcAft>
            </a:pPr>
            <a:r>
              <a:rPr lang="en-US" sz="2000" dirty="0">
                <a:latin typeface="Montserrat" panose="00000500000000000000" pitchFamily="50" charset="0"/>
                <a:ea typeface="+mn-lt"/>
                <a:cs typeface="+mn-lt"/>
              </a:rPr>
              <a:t>Democrats' efforts ensure a record number of Americans have good insurance coverage and contained Medicare premium increases.  </a:t>
            </a:r>
            <a:endParaRPr lang="en-US" sz="2000" dirty="0">
              <a:latin typeface="Montserrat" panose="00000500000000000000" pitchFamily="50" charset="0"/>
              <a:cs typeface="Calibri"/>
            </a:endParaRPr>
          </a:p>
          <a:p>
            <a:pPr>
              <a:lnSpc>
                <a:spcPct val="120000"/>
              </a:lnSpc>
            </a:pPr>
            <a:r>
              <a:rPr lang="en-US" sz="2000" dirty="0">
                <a:latin typeface="Montserrat" panose="00000500000000000000" pitchFamily="50" charset="0"/>
                <a:ea typeface="+mn-lt"/>
                <a:cs typeface="+mn-lt"/>
              </a:rPr>
              <a:t>Fewer Americans are without health insurance than ever before.</a:t>
            </a:r>
          </a:p>
          <a:p>
            <a:pPr lvl="1">
              <a:lnSpc>
                <a:spcPct val="120000"/>
              </a:lnSpc>
            </a:pPr>
            <a:r>
              <a:rPr lang="en-US" sz="2000" b="1" dirty="0">
                <a:latin typeface="Montserrat" panose="00000500000000000000" pitchFamily="50" charset="0"/>
                <a:ea typeface="+mn-lt"/>
                <a:cs typeface="+mn-lt"/>
              </a:rPr>
              <a:t>5.2 million Americans </a:t>
            </a:r>
            <a:r>
              <a:rPr lang="en-US" sz="2000" dirty="0">
                <a:latin typeface="Montserrat" panose="00000500000000000000" pitchFamily="50" charset="0"/>
                <a:ea typeface="+mn-lt"/>
                <a:cs typeface="+mn-lt"/>
              </a:rPr>
              <a:t>gained health coverage since 2020--a direct result of Democrats' ACA policies.</a:t>
            </a:r>
            <a:endParaRPr lang="en-US" sz="2000" dirty="0">
              <a:latin typeface="Montserrat" panose="00000500000000000000" pitchFamily="50" charset="0"/>
              <a:cs typeface="Calibri" panose="020F0502020204030204"/>
            </a:endParaRPr>
          </a:p>
          <a:p>
            <a:pPr>
              <a:lnSpc>
                <a:spcPct val="120000"/>
              </a:lnSpc>
              <a:spcAft>
                <a:spcPts val="1000"/>
              </a:spcAft>
            </a:pPr>
            <a:r>
              <a:rPr lang="en-US" sz="2000" dirty="0">
                <a:latin typeface="Montserrat" panose="00000500000000000000" pitchFamily="50" charset="0"/>
                <a:cs typeface="Calibri" panose="020F0502020204030204"/>
              </a:rPr>
              <a:t>For the first time in more than a decade, premiums for Medicare Part B will </a:t>
            </a:r>
            <a:r>
              <a:rPr lang="en-US" sz="2000" b="1" dirty="0">
                <a:latin typeface="Montserrat" panose="00000500000000000000" pitchFamily="50" charset="0"/>
                <a:cs typeface="Calibri" panose="020F0502020204030204"/>
              </a:rPr>
              <a:t>decrease</a:t>
            </a:r>
            <a:r>
              <a:rPr lang="en-US" sz="2000" dirty="0">
                <a:latin typeface="Montserrat" panose="00000500000000000000" pitchFamily="50" charset="0"/>
                <a:cs typeface="Calibri" panose="020F0502020204030204"/>
              </a:rPr>
              <a:t> next year - by over $60 per beneficiary per year.</a:t>
            </a:r>
          </a:p>
        </p:txBody>
      </p:sp>
      <p:pic>
        <p:nvPicPr>
          <p:cNvPr id="6" name="Picture 5" descr="A picture containing text, vector graphics&#10;&#10;Description automatically generated">
            <a:extLst>
              <a:ext uri="{FF2B5EF4-FFF2-40B4-BE49-F238E27FC236}">
                <a16:creationId xmlns:a16="http://schemas.microsoft.com/office/drawing/2014/main" id="{86D36039-4849-A459-2921-5FAAC8E718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65814"/>
            <a:ext cx="468431" cy="468431"/>
          </a:xfrm>
          <a:prstGeom prst="rect">
            <a:avLst/>
          </a:prstGeom>
        </p:spPr>
      </p:pic>
      <p:sp>
        <p:nvSpPr>
          <p:cNvPr id="7" name="Title 1">
            <a:extLst>
              <a:ext uri="{FF2B5EF4-FFF2-40B4-BE49-F238E27FC236}">
                <a16:creationId xmlns:a16="http://schemas.microsoft.com/office/drawing/2014/main" id="{97417A05-D762-9F0A-4D11-AE6D9C0DA9AC}"/>
              </a:ext>
            </a:extLst>
          </p:cNvPr>
          <p:cNvSpPr txBox="1">
            <a:spLocks/>
          </p:cNvSpPr>
          <p:nvPr/>
        </p:nvSpPr>
        <p:spPr>
          <a:xfrm>
            <a:off x="2753711" y="224128"/>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rgbClr val="002E54"/>
                </a:solidFill>
                <a:latin typeface="Montserrat" panose="00000500000000000000" pitchFamily="50" charset="0"/>
                <a:cs typeface="Calibri Light"/>
              </a:rPr>
              <a:t>Inflation Reduction Act Highlights</a:t>
            </a:r>
            <a:endParaRPr lang="en-US" sz="1200" b="1" dirty="0">
              <a:solidFill>
                <a:srgbClr val="002E54"/>
              </a:solidFill>
              <a:latin typeface="Montserrat" panose="00000500000000000000" pitchFamily="50" charset="0"/>
            </a:endParaRPr>
          </a:p>
        </p:txBody>
      </p:sp>
    </p:spTree>
    <p:extLst>
      <p:ext uri="{BB962C8B-B14F-4D97-AF65-F5344CB8AC3E}">
        <p14:creationId xmlns:p14="http://schemas.microsoft.com/office/powerpoint/2010/main" val="35592246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alpha val="30000"/>
          </a:schemeClr>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F64F40-3D02-4EF0-DCB6-31E31C4B17E8}"/>
              </a:ext>
            </a:extLst>
          </p:cNvPr>
          <p:cNvSpPr/>
          <p:nvPr/>
        </p:nvSpPr>
        <p:spPr>
          <a:xfrm>
            <a:off x="599091" y="1418894"/>
            <a:ext cx="11698012" cy="4832249"/>
          </a:xfrm>
          <a:prstGeom prst="rect">
            <a:avLst/>
          </a:prstGeom>
          <a:solidFill>
            <a:srgbClr val="7FBC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8DC4412-5C68-48F0-4802-0C43103C8C40}"/>
              </a:ext>
            </a:extLst>
          </p:cNvPr>
          <p:cNvSpPr/>
          <p:nvPr/>
        </p:nvSpPr>
        <p:spPr>
          <a:xfrm>
            <a:off x="-115614" y="755480"/>
            <a:ext cx="11469414" cy="947192"/>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5E7F9E-3CB8-0E0F-C3CF-3544F1FD1AD4}"/>
              </a:ext>
            </a:extLst>
          </p:cNvPr>
          <p:cNvSpPr>
            <a:spLocks noGrp="1"/>
          </p:cNvSpPr>
          <p:nvPr>
            <p:ph type="title"/>
          </p:nvPr>
        </p:nvSpPr>
        <p:spPr>
          <a:xfrm>
            <a:off x="838200" y="606857"/>
            <a:ext cx="10515600" cy="1325563"/>
          </a:xfrm>
        </p:spPr>
        <p:txBody>
          <a:bodyPr/>
          <a:lstStyle/>
          <a:p>
            <a:r>
              <a:rPr lang="en-US" b="1" dirty="0">
                <a:solidFill>
                  <a:schemeClr val="bg1"/>
                </a:solidFill>
                <a:latin typeface="Montserrat" panose="00000500000000000000" pitchFamily="50" charset="0"/>
                <a:cs typeface="Calibri Light"/>
              </a:rPr>
              <a:t>Ways and Means Contributions</a:t>
            </a:r>
            <a:endParaRPr lang="en-US"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A4B61AE5-DC29-B97B-EE50-97C76B536F0B}"/>
              </a:ext>
            </a:extLst>
          </p:cNvPr>
          <p:cNvSpPr>
            <a:spLocks noGrp="1"/>
          </p:cNvSpPr>
          <p:nvPr>
            <p:ph idx="1"/>
          </p:nvPr>
        </p:nvSpPr>
        <p:spPr>
          <a:xfrm>
            <a:off x="838200" y="1818289"/>
            <a:ext cx="10515600" cy="4306122"/>
          </a:xfrm>
        </p:spPr>
        <p:txBody>
          <a:bodyPr vert="horz" lIns="91440" tIns="45720" rIns="91440" bIns="45720" rtlCol="0" anchor="t">
            <a:normAutofit fontScale="70000" lnSpcReduction="20000"/>
          </a:bodyPr>
          <a:lstStyle/>
          <a:p>
            <a:pPr>
              <a:lnSpc>
                <a:spcPct val="130000"/>
              </a:lnSpc>
            </a:pPr>
            <a:r>
              <a:rPr lang="en-US" b="1" dirty="0">
                <a:latin typeface="Montserrat" panose="00000500000000000000" pitchFamily="50" charset="0"/>
                <a:cs typeface="Calibri"/>
              </a:rPr>
              <a:t>The GREEN Act</a:t>
            </a:r>
          </a:p>
          <a:p>
            <a:pPr lvl="1">
              <a:lnSpc>
                <a:spcPct val="130000"/>
              </a:lnSpc>
            </a:pPr>
            <a:r>
              <a:rPr lang="en-US" dirty="0">
                <a:latin typeface="Montserrat" panose="00000500000000000000" pitchFamily="50" charset="0"/>
                <a:cs typeface="Calibri"/>
              </a:rPr>
              <a:t>First released as a discussion draft in 2019 by all Ways and Means Democrats, building on decades of energy tax policy</a:t>
            </a:r>
          </a:p>
          <a:p>
            <a:pPr lvl="1">
              <a:lnSpc>
                <a:spcPct val="130000"/>
              </a:lnSpc>
            </a:pPr>
            <a:r>
              <a:rPr lang="en-US" dirty="0">
                <a:latin typeface="Montserrat" panose="00000500000000000000" pitchFamily="50" charset="0"/>
                <a:cs typeface="Calibri"/>
              </a:rPr>
              <a:t>Passed by the House in 2020 as part of H.R.2 (the Moving Forward Act)</a:t>
            </a:r>
          </a:p>
          <a:p>
            <a:pPr lvl="1">
              <a:lnSpc>
                <a:spcPct val="130000"/>
              </a:lnSpc>
            </a:pPr>
            <a:r>
              <a:rPr lang="en-US" dirty="0">
                <a:latin typeface="Montserrat" panose="00000500000000000000" pitchFamily="50" charset="0"/>
                <a:cs typeface="Calibri"/>
              </a:rPr>
              <a:t>Marked up and passed as part of the Build Back Better Act in 2021</a:t>
            </a:r>
          </a:p>
          <a:p>
            <a:pPr lvl="1">
              <a:lnSpc>
                <a:spcPct val="130000"/>
              </a:lnSpc>
            </a:pPr>
            <a:r>
              <a:rPr lang="en-US" dirty="0">
                <a:latin typeface="Montserrat" panose="00000500000000000000" pitchFamily="50" charset="0"/>
                <a:cs typeface="Calibri"/>
              </a:rPr>
              <a:t>Formed the foundation of the Inflation Reduction Act</a:t>
            </a:r>
          </a:p>
          <a:p>
            <a:pPr>
              <a:lnSpc>
                <a:spcPct val="130000"/>
              </a:lnSpc>
            </a:pPr>
            <a:r>
              <a:rPr lang="en-US" b="1" dirty="0">
                <a:latin typeface="Montserrat" panose="00000500000000000000" pitchFamily="50" charset="0"/>
                <a:cs typeface="Calibri"/>
              </a:rPr>
              <a:t>What got done</a:t>
            </a:r>
          </a:p>
          <a:p>
            <a:pPr lvl="1">
              <a:lnSpc>
                <a:spcPct val="130000"/>
              </a:lnSpc>
            </a:pPr>
            <a:r>
              <a:rPr lang="en-US" dirty="0">
                <a:latin typeface="Montserrat" panose="00000500000000000000" pitchFamily="50" charset="0"/>
                <a:cs typeface="Calibri"/>
              </a:rPr>
              <a:t>70% of the climate investments ($270B of $370B)</a:t>
            </a:r>
          </a:p>
          <a:p>
            <a:pPr lvl="1">
              <a:lnSpc>
                <a:spcPct val="130000"/>
              </a:lnSpc>
            </a:pPr>
            <a:r>
              <a:rPr lang="en-US" dirty="0">
                <a:latin typeface="Montserrat" panose="00000500000000000000" pitchFamily="50" charset="0"/>
                <a:cs typeface="Calibri"/>
              </a:rPr>
              <a:t>Most of the emissions reductions</a:t>
            </a:r>
          </a:p>
          <a:p>
            <a:pPr lvl="1">
              <a:lnSpc>
                <a:spcPct val="130000"/>
              </a:lnSpc>
            </a:pPr>
            <a:r>
              <a:rPr lang="en-US" dirty="0">
                <a:latin typeface="Montserrat" panose="00000500000000000000" pitchFamily="50" charset="0"/>
                <a:cs typeface="Calibri"/>
              </a:rPr>
              <a:t>Provisions spanning almost every area touched by the bill: electricity generation, energy efficiency, clean fuels, electric vehicles, labor and domestic manufacturing, environmental justice</a:t>
            </a:r>
          </a:p>
        </p:txBody>
      </p:sp>
      <p:pic>
        <p:nvPicPr>
          <p:cNvPr id="6" name="Picture 5" descr="A picture containing text, vector graphics&#10;&#10;Description automatically generated">
            <a:extLst>
              <a:ext uri="{FF2B5EF4-FFF2-40B4-BE49-F238E27FC236}">
                <a16:creationId xmlns:a16="http://schemas.microsoft.com/office/drawing/2014/main" id="{21CE14DB-ECF9-87DB-192F-08A295AFC3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75542"/>
            <a:ext cx="468431" cy="468431"/>
          </a:xfrm>
          <a:prstGeom prst="rect">
            <a:avLst/>
          </a:prstGeom>
        </p:spPr>
      </p:pic>
      <p:sp>
        <p:nvSpPr>
          <p:cNvPr id="7" name="Title 1">
            <a:extLst>
              <a:ext uri="{FF2B5EF4-FFF2-40B4-BE49-F238E27FC236}">
                <a16:creationId xmlns:a16="http://schemas.microsoft.com/office/drawing/2014/main" id="{9911E48B-417C-42A3-5149-E1BFC84813C3}"/>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rgbClr val="002E54"/>
                </a:solidFill>
                <a:latin typeface="Montserrat" panose="00000500000000000000" pitchFamily="50" charset="0"/>
                <a:cs typeface="Calibri Light"/>
              </a:rPr>
              <a:t>Inflation Reduction Act Highlights</a:t>
            </a:r>
            <a:endParaRPr lang="en-US" sz="1200" b="1" dirty="0">
              <a:solidFill>
                <a:srgbClr val="002E54"/>
              </a:solidFill>
              <a:latin typeface="Montserrat" panose="00000500000000000000" pitchFamily="50" charset="0"/>
            </a:endParaRPr>
          </a:p>
        </p:txBody>
      </p:sp>
    </p:spTree>
    <p:extLst>
      <p:ext uri="{BB962C8B-B14F-4D97-AF65-F5344CB8AC3E}">
        <p14:creationId xmlns:p14="http://schemas.microsoft.com/office/powerpoint/2010/main" val="2003024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F64F40-3D02-4EF0-DCB6-31E31C4B17E8}"/>
              </a:ext>
            </a:extLst>
          </p:cNvPr>
          <p:cNvSpPr/>
          <p:nvPr/>
        </p:nvSpPr>
        <p:spPr>
          <a:xfrm>
            <a:off x="599091" y="1418894"/>
            <a:ext cx="11698012" cy="4832249"/>
          </a:xfrm>
          <a:prstGeom prst="rect">
            <a:avLst/>
          </a:prstGeom>
          <a:solidFill>
            <a:srgbClr val="7FBC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8DC4412-5C68-48F0-4802-0C43103C8C40}"/>
              </a:ext>
            </a:extLst>
          </p:cNvPr>
          <p:cNvSpPr/>
          <p:nvPr/>
        </p:nvSpPr>
        <p:spPr>
          <a:xfrm>
            <a:off x="-115614" y="755480"/>
            <a:ext cx="11469414" cy="947192"/>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5E7F9E-3CB8-0E0F-C3CF-3544F1FD1AD4}"/>
              </a:ext>
            </a:extLst>
          </p:cNvPr>
          <p:cNvSpPr>
            <a:spLocks noGrp="1"/>
          </p:cNvSpPr>
          <p:nvPr>
            <p:ph type="title"/>
          </p:nvPr>
        </p:nvSpPr>
        <p:spPr>
          <a:xfrm>
            <a:off x="838200" y="606857"/>
            <a:ext cx="10515600" cy="1325563"/>
          </a:xfrm>
        </p:spPr>
        <p:txBody>
          <a:bodyPr>
            <a:normAutofit/>
          </a:bodyPr>
          <a:lstStyle/>
          <a:p>
            <a:r>
              <a:rPr lang="en-US" sz="3600" b="1" dirty="0">
                <a:solidFill>
                  <a:schemeClr val="bg1"/>
                </a:solidFill>
                <a:latin typeface="Montserrat" panose="00000500000000000000" pitchFamily="50" charset="0"/>
                <a:ea typeface="+mj-lt"/>
                <a:cs typeface="+mj-lt"/>
              </a:rPr>
              <a:t>Clean Electricity Generation: Background</a:t>
            </a:r>
            <a:endParaRPr lang="en-US" sz="3600"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A4B61AE5-DC29-B97B-EE50-97C76B536F0B}"/>
              </a:ext>
            </a:extLst>
          </p:cNvPr>
          <p:cNvSpPr>
            <a:spLocks noGrp="1"/>
          </p:cNvSpPr>
          <p:nvPr>
            <p:ph idx="1"/>
          </p:nvPr>
        </p:nvSpPr>
        <p:spPr>
          <a:xfrm>
            <a:off x="838200" y="1818289"/>
            <a:ext cx="10515600" cy="4306122"/>
          </a:xfrm>
        </p:spPr>
        <p:txBody>
          <a:bodyPr vert="horz" lIns="91440" tIns="45720" rIns="91440" bIns="45720" rtlCol="0" anchor="t">
            <a:noAutofit/>
          </a:bodyPr>
          <a:lstStyle/>
          <a:p>
            <a:pPr>
              <a:lnSpc>
                <a:spcPct val="110000"/>
              </a:lnSpc>
            </a:pPr>
            <a:r>
              <a:rPr lang="en-US" sz="1500" dirty="0">
                <a:latin typeface="Montserrat" panose="00000500000000000000" pitchFamily="50" charset="0"/>
                <a:cs typeface="Calibri"/>
              </a:rPr>
              <a:t>This bill provides</a:t>
            </a:r>
            <a:r>
              <a:rPr lang="en-US" sz="1500" b="1" dirty="0">
                <a:latin typeface="Montserrat" panose="00000500000000000000" pitchFamily="50" charset="0"/>
                <a:cs typeface="Calibri"/>
              </a:rPr>
              <a:t> 10+ years</a:t>
            </a:r>
            <a:r>
              <a:rPr lang="en-US" sz="1500" b="1" dirty="0">
                <a:latin typeface="Montserrat" panose="00000500000000000000" pitchFamily="50" charset="0"/>
                <a:ea typeface="+mn-lt"/>
                <a:cs typeface="+mn-lt"/>
              </a:rPr>
              <a:t> for renewable technologies</a:t>
            </a:r>
            <a:r>
              <a:rPr lang="en-US" sz="1500" dirty="0">
                <a:latin typeface="Montserrat" panose="00000500000000000000" pitchFamily="50" charset="0"/>
                <a:ea typeface="+mn-lt"/>
                <a:cs typeface="+mn-lt"/>
              </a:rPr>
              <a:t> like solar, wind, geothermal, and hydropower – with a restoration to the full  value of the investment tax credit and the production tax credit for these technologies</a:t>
            </a:r>
            <a:endParaRPr lang="en-US" sz="1500" dirty="0">
              <a:latin typeface="Montserrat" panose="00000500000000000000" pitchFamily="50" charset="0"/>
            </a:endParaRPr>
          </a:p>
          <a:p>
            <a:pPr>
              <a:lnSpc>
                <a:spcPct val="110000"/>
              </a:lnSpc>
            </a:pPr>
            <a:r>
              <a:rPr lang="en-US" sz="1500" dirty="0">
                <a:latin typeface="Montserrat" panose="00000500000000000000" pitchFamily="50" charset="0"/>
                <a:ea typeface="+mn-lt"/>
                <a:cs typeface="+mn-lt"/>
              </a:rPr>
              <a:t>New tax credits for </a:t>
            </a:r>
            <a:r>
              <a:rPr lang="en-US" sz="1500" b="1" dirty="0">
                <a:latin typeface="Montserrat" panose="00000500000000000000" pitchFamily="50" charset="0"/>
                <a:ea typeface="+mn-lt"/>
                <a:cs typeface="+mn-lt"/>
              </a:rPr>
              <a:t>batteries </a:t>
            </a:r>
            <a:r>
              <a:rPr lang="en-US" sz="1500" dirty="0">
                <a:latin typeface="Montserrat" panose="00000500000000000000" pitchFamily="50" charset="0"/>
                <a:ea typeface="+mn-lt"/>
                <a:cs typeface="+mn-lt"/>
              </a:rPr>
              <a:t>and other energy storage technologies to enable renewable technologies and make our grids more resilient to extreme weather events and blackouts</a:t>
            </a:r>
          </a:p>
          <a:p>
            <a:pPr>
              <a:lnSpc>
                <a:spcPct val="110000"/>
              </a:lnSpc>
            </a:pPr>
            <a:r>
              <a:rPr lang="en-US" sz="1500" dirty="0">
                <a:latin typeface="Montserrat" panose="00000500000000000000" pitchFamily="50" charset="0"/>
                <a:ea typeface="+mn-lt"/>
                <a:cs typeface="+mn-lt"/>
              </a:rPr>
              <a:t>Bonus credits are available for </a:t>
            </a:r>
            <a:r>
              <a:rPr lang="en-US" sz="1500" b="1" dirty="0">
                <a:latin typeface="Montserrat" panose="00000500000000000000" pitchFamily="50" charset="0"/>
                <a:ea typeface="+mn-lt"/>
                <a:cs typeface="+mn-lt"/>
              </a:rPr>
              <a:t>domestic content</a:t>
            </a:r>
            <a:r>
              <a:rPr lang="en-US" sz="1500" dirty="0">
                <a:latin typeface="Montserrat" panose="00000500000000000000" pitchFamily="50" charset="0"/>
                <a:ea typeface="+mn-lt"/>
                <a:cs typeface="+mn-lt"/>
              </a:rPr>
              <a:t> and projects in </a:t>
            </a:r>
            <a:r>
              <a:rPr lang="en-US" sz="1500" b="1" dirty="0">
                <a:latin typeface="Montserrat" panose="00000500000000000000" pitchFamily="50" charset="0"/>
                <a:ea typeface="+mn-lt"/>
                <a:cs typeface="+mn-lt"/>
              </a:rPr>
              <a:t>energy communities</a:t>
            </a:r>
            <a:r>
              <a:rPr lang="en-US" sz="1500" dirty="0">
                <a:latin typeface="Montserrat" panose="00000500000000000000" pitchFamily="50" charset="0"/>
                <a:ea typeface="+mn-lt"/>
                <a:cs typeface="+mn-lt"/>
              </a:rPr>
              <a:t> (including brownfields)</a:t>
            </a:r>
          </a:p>
          <a:p>
            <a:pPr>
              <a:lnSpc>
                <a:spcPct val="110000"/>
              </a:lnSpc>
            </a:pPr>
            <a:r>
              <a:rPr lang="en-US" sz="1500" dirty="0">
                <a:latin typeface="Montserrat" panose="00000500000000000000" pitchFamily="50" charset="0"/>
                <a:ea typeface="+mn-lt"/>
                <a:cs typeface="+mn-lt"/>
              </a:rPr>
              <a:t>There is also an </a:t>
            </a:r>
            <a:r>
              <a:rPr lang="en-US" sz="1500" b="1" dirty="0">
                <a:latin typeface="Montserrat" panose="00000500000000000000" pitchFamily="50" charset="0"/>
                <a:ea typeface="+mn-lt"/>
                <a:cs typeface="+mn-lt"/>
              </a:rPr>
              <a:t>environmental justice bonus credit</a:t>
            </a:r>
            <a:r>
              <a:rPr lang="en-US" sz="1500" dirty="0">
                <a:latin typeface="Montserrat" panose="00000500000000000000" pitchFamily="50" charset="0"/>
                <a:ea typeface="+mn-lt"/>
                <a:cs typeface="+mn-lt"/>
              </a:rPr>
              <a:t> your constituents can apply to for solar and wind targeted to 1) projects in low-income census tracts (including low- and moderate-income individuals leasing solar panels on their roofs), 2) on affordable housing, and 3) low- and moderate-income community solar</a:t>
            </a:r>
          </a:p>
          <a:p>
            <a:pPr>
              <a:lnSpc>
                <a:spcPct val="110000"/>
              </a:lnSpc>
            </a:pPr>
            <a:r>
              <a:rPr lang="en-US" sz="1500" b="1" dirty="0">
                <a:latin typeface="Montserrat" panose="00000500000000000000" pitchFamily="50" charset="0"/>
                <a:cs typeface="Calibri" panose="020F0502020204030204"/>
              </a:rPr>
              <a:t>Nonprofits (like public power, rural coops, and nonprofit hospitals) and state and local governments</a:t>
            </a:r>
            <a:r>
              <a:rPr lang="en-US" sz="1500" dirty="0">
                <a:latin typeface="Montserrat" panose="00000500000000000000" pitchFamily="50" charset="0"/>
                <a:cs typeface="Calibri"/>
              </a:rPr>
              <a:t> can take advantage these tax credits for the first time through direct pay (through a Treasury application)</a:t>
            </a:r>
          </a:p>
          <a:p>
            <a:pPr>
              <a:lnSpc>
                <a:spcPct val="110000"/>
              </a:lnSpc>
            </a:pPr>
            <a:r>
              <a:rPr lang="en-US" sz="1500" dirty="0">
                <a:latin typeface="Montserrat" panose="00000500000000000000" pitchFamily="50" charset="0"/>
                <a:cs typeface="Calibri"/>
              </a:rPr>
              <a:t>Enhanced</a:t>
            </a:r>
            <a:r>
              <a:rPr lang="en-US" sz="1500" b="1" dirty="0">
                <a:latin typeface="Montserrat" panose="00000500000000000000" pitchFamily="50" charset="0"/>
                <a:cs typeface="Calibri"/>
              </a:rPr>
              <a:t> carbon capture credits</a:t>
            </a:r>
            <a:r>
              <a:rPr lang="en-US" sz="1500" dirty="0">
                <a:latin typeface="Montserrat" panose="00000500000000000000" pitchFamily="50" charset="0"/>
                <a:cs typeface="Calibri"/>
              </a:rPr>
              <a:t> incentivize gas power plants to reduce their emissions</a:t>
            </a:r>
          </a:p>
        </p:txBody>
      </p:sp>
      <p:pic>
        <p:nvPicPr>
          <p:cNvPr id="6" name="Picture 5" descr="A picture containing text, vector graphics&#10;&#10;Description automatically generated">
            <a:extLst>
              <a:ext uri="{FF2B5EF4-FFF2-40B4-BE49-F238E27FC236}">
                <a16:creationId xmlns:a16="http://schemas.microsoft.com/office/drawing/2014/main" id="{5250AA9A-6F95-EB4D-D56F-772CEE80AD9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75542"/>
            <a:ext cx="468431" cy="468431"/>
          </a:xfrm>
          <a:prstGeom prst="rect">
            <a:avLst/>
          </a:prstGeom>
        </p:spPr>
      </p:pic>
      <p:sp>
        <p:nvSpPr>
          <p:cNvPr id="7" name="Title 1">
            <a:extLst>
              <a:ext uri="{FF2B5EF4-FFF2-40B4-BE49-F238E27FC236}">
                <a16:creationId xmlns:a16="http://schemas.microsoft.com/office/drawing/2014/main" id="{43F88A3D-E05A-99F8-7C09-89AF43282733}"/>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rgbClr val="002E54"/>
                </a:solidFill>
                <a:latin typeface="Montserrat" panose="00000500000000000000" pitchFamily="50" charset="0"/>
                <a:cs typeface="Calibri Light"/>
              </a:rPr>
              <a:t>Inflation Reduction Act Highlights</a:t>
            </a:r>
            <a:endParaRPr lang="en-US" sz="1200" b="1" dirty="0">
              <a:solidFill>
                <a:srgbClr val="002E54"/>
              </a:solidFill>
              <a:latin typeface="Montserrat" panose="00000500000000000000" pitchFamily="50" charset="0"/>
            </a:endParaRPr>
          </a:p>
        </p:txBody>
      </p:sp>
    </p:spTree>
    <p:extLst>
      <p:ext uri="{BB962C8B-B14F-4D97-AF65-F5344CB8AC3E}">
        <p14:creationId xmlns:p14="http://schemas.microsoft.com/office/powerpoint/2010/main" val="3738088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F64F40-3D02-4EF0-DCB6-31E31C4B17E8}"/>
              </a:ext>
            </a:extLst>
          </p:cNvPr>
          <p:cNvSpPr/>
          <p:nvPr/>
        </p:nvSpPr>
        <p:spPr>
          <a:xfrm>
            <a:off x="599091" y="1418894"/>
            <a:ext cx="11698012" cy="4832249"/>
          </a:xfrm>
          <a:prstGeom prst="rect">
            <a:avLst/>
          </a:prstGeom>
          <a:solidFill>
            <a:srgbClr val="7FBC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8DC4412-5C68-48F0-4802-0C43103C8C40}"/>
              </a:ext>
            </a:extLst>
          </p:cNvPr>
          <p:cNvSpPr/>
          <p:nvPr/>
        </p:nvSpPr>
        <p:spPr>
          <a:xfrm>
            <a:off x="-115614" y="755480"/>
            <a:ext cx="11469414" cy="947192"/>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5E7F9E-3CB8-0E0F-C3CF-3544F1FD1AD4}"/>
              </a:ext>
            </a:extLst>
          </p:cNvPr>
          <p:cNvSpPr>
            <a:spLocks noGrp="1"/>
          </p:cNvSpPr>
          <p:nvPr>
            <p:ph type="title"/>
          </p:nvPr>
        </p:nvSpPr>
        <p:spPr>
          <a:xfrm>
            <a:off x="838200" y="606857"/>
            <a:ext cx="10515600" cy="1325563"/>
          </a:xfrm>
        </p:spPr>
        <p:txBody>
          <a:bodyPr>
            <a:normAutofit/>
          </a:bodyPr>
          <a:lstStyle/>
          <a:p>
            <a:r>
              <a:rPr lang="en-US" sz="3600" b="1" dirty="0">
                <a:solidFill>
                  <a:schemeClr val="bg1"/>
                </a:solidFill>
                <a:latin typeface="Montserrat" panose="00000500000000000000" pitchFamily="50" charset="0"/>
                <a:cs typeface="Calibri Light"/>
              </a:rPr>
              <a:t>Clean Electricity Generation: Messaging</a:t>
            </a:r>
            <a:endParaRPr lang="en-US" sz="3600"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A4B61AE5-DC29-B97B-EE50-97C76B536F0B}"/>
              </a:ext>
            </a:extLst>
          </p:cNvPr>
          <p:cNvSpPr>
            <a:spLocks noGrp="1"/>
          </p:cNvSpPr>
          <p:nvPr>
            <p:ph idx="1"/>
          </p:nvPr>
        </p:nvSpPr>
        <p:spPr>
          <a:xfrm>
            <a:off x="838200" y="1932421"/>
            <a:ext cx="10515600" cy="3506686"/>
          </a:xfrm>
        </p:spPr>
        <p:txBody>
          <a:bodyPr vert="horz" lIns="91440" tIns="45720" rIns="91440" bIns="45720" rtlCol="0" anchor="t">
            <a:noAutofit/>
          </a:bodyPr>
          <a:lstStyle/>
          <a:p>
            <a:pPr>
              <a:lnSpc>
                <a:spcPct val="120000"/>
              </a:lnSpc>
              <a:spcAft>
                <a:spcPts val="2000"/>
              </a:spcAft>
            </a:pPr>
            <a:r>
              <a:rPr lang="en-US" sz="2000" dirty="0">
                <a:latin typeface="Montserrat" panose="00000500000000000000" pitchFamily="50" charset="0"/>
                <a:cs typeface="Calibri"/>
              </a:rPr>
              <a:t>This bill devotes billions of dollars to jump-starting our investments in proven and new clean energy projects.</a:t>
            </a:r>
          </a:p>
          <a:p>
            <a:pPr>
              <a:lnSpc>
                <a:spcPct val="120000"/>
              </a:lnSpc>
              <a:spcAft>
                <a:spcPts val="2000"/>
              </a:spcAft>
            </a:pPr>
            <a:r>
              <a:rPr lang="en-US" sz="2000" dirty="0">
                <a:latin typeface="Montserrat" panose="00000500000000000000" pitchFamily="50" charset="0"/>
                <a:ea typeface="+mn-lt"/>
                <a:cs typeface="+mn-lt"/>
              </a:rPr>
              <a:t>The 10+ years of benefits provide these projects with the </a:t>
            </a:r>
            <a:r>
              <a:rPr lang="en-US" sz="2000" b="1" dirty="0">
                <a:latin typeface="Montserrat" panose="00000500000000000000" pitchFamily="50" charset="0"/>
                <a:ea typeface="+mn-lt"/>
                <a:cs typeface="+mn-lt"/>
              </a:rPr>
              <a:t>certainty</a:t>
            </a:r>
            <a:r>
              <a:rPr lang="en-US" sz="2000" dirty="0">
                <a:latin typeface="Montserrat" panose="00000500000000000000" pitchFamily="50" charset="0"/>
                <a:ea typeface="+mn-lt"/>
                <a:cs typeface="+mn-lt"/>
              </a:rPr>
              <a:t> they need to make long-term investments. </a:t>
            </a:r>
          </a:p>
          <a:p>
            <a:pPr>
              <a:lnSpc>
                <a:spcPct val="120000"/>
              </a:lnSpc>
              <a:spcAft>
                <a:spcPts val="2000"/>
              </a:spcAft>
            </a:pPr>
            <a:r>
              <a:rPr lang="en-US" sz="2000" dirty="0">
                <a:latin typeface="Montserrat" panose="00000500000000000000" pitchFamily="50" charset="0"/>
                <a:cs typeface="Calibri"/>
              </a:rPr>
              <a:t>These investments will </a:t>
            </a:r>
            <a:r>
              <a:rPr lang="en-US" sz="2000" b="1" dirty="0">
                <a:latin typeface="Montserrat" panose="00000500000000000000" pitchFamily="50" charset="0"/>
                <a:cs typeface="Calibri"/>
              </a:rPr>
              <a:t>lower energy costs</a:t>
            </a:r>
            <a:r>
              <a:rPr lang="en-US" sz="2000" dirty="0">
                <a:latin typeface="Montserrat" panose="00000500000000000000" pitchFamily="50" charset="0"/>
                <a:cs typeface="Calibri"/>
              </a:rPr>
              <a:t> for individuals by adding renewable energy to the grid and boosting our domestic energy independence.</a:t>
            </a:r>
          </a:p>
          <a:p>
            <a:pPr>
              <a:lnSpc>
                <a:spcPct val="120000"/>
              </a:lnSpc>
              <a:spcAft>
                <a:spcPts val="2000"/>
              </a:spcAft>
            </a:pPr>
            <a:r>
              <a:rPr lang="en-US" sz="2000" b="1" dirty="0">
                <a:latin typeface="Montserrat" panose="00000500000000000000" pitchFamily="50" charset="0"/>
                <a:cs typeface="Calibri"/>
              </a:rPr>
              <a:t>Green jobs are good jobs</a:t>
            </a:r>
            <a:r>
              <a:rPr lang="en-US" sz="2000" dirty="0">
                <a:latin typeface="Montserrat" panose="00000500000000000000" pitchFamily="50" charset="0"/>
                <a:cs typeface="Calibri"/>
              </a:rPr>
              <a:t>: To receive these credits, the developers need to pay prevailing wages and support apprenticeships.</a:t>
            </a:r>
          </a:p>
        </p:txBody>
      </p:sp>
      <p:pic>
        <p:nvPicPr>
          <p:cNvPr id="6" name="Picture 5" descr="A picture containing text, vector graphics&#10;&#10;Description automatically generated">
            <a:extLst>
              <a:ext uri="{FF2B5EF4-FFF2-40B4-BE49-F238E27FC236}">
                <a16:creationId xmlns:a16="http://schemas.microsoft.com/office/drawing/2014/main" id="{A880CACA-BC09-A594-FCC0-A76DDC1052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75542"/>
            <a:ext cx="468431" cy="468431"/>
          </a:xfrm>
          <a:prstGeom prst="rect">
            <a:avLst/>
          </a:prstGeom>
        </p:spPr>
      </p:pic>
      <p:sp>
        <p:nvSpPr>
          <p:cNvPr id="7" name="Title 1">
            <a:extLst>
              <a:ext uri="{FF2B5EF4-FFF2-40B4-BE49-F238E27FC236}">
                <a16:creationId xmlns:a16="http://schemas.microsoft.com/office/drawing/2014/main" id="{A3601BEA-4BAF-0FD1-92A5-5AB654F4C20F}"/>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rgbClr val="002E54"/>
                </a:solidFill>
                <a:latin typeface="Montserrat" panose="00000500000000000000" pitchFamily="50" charset="0"/>
                <a:cs typeface="Calibri Light"/>
              </a:rPr>
              <a:t>Inflation Reduction Act Highlights</a:t>
            </a:r>
            <a:endParaRPr lang="en-US" sz="1200" b="1" dirty="0">
              <a:solidFill>
                <a:srgbClr val="002E54"/>
              </a:solidFill>
              <a:latin typeface="Montserrat" panose="00000500000000000000" pitchFamily="50" charset="0"/>
            </a:endParaRPr>
          </a:p>
        </p:txBody>
      </p:sp>
    </p:spTree>
    <p:extLst>
      <p:ext uri="{BB962C8B-B14F-4D97-AF65-F5344CB8AC3E}">
        <p14:creationId xmlns:p14="http://schemas.microsoft.com/office/powerpoint/2010/main" val="17734546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F64F40-3D02-4EF0-DCB6-31E31C4B17E8}"/>
              </a:ext>
            </a:extLst>
          </p:cNvPr>
          <p:cNvSpPr/>
          <p:nvPr/>
        </p:nvSpPr>
        <p:spPr>
          <a:xfrm>
            <a:off x="599091" y="1418894"/>
            <a:ext cx="11698012" cy="4832249"/>
          </a:xfrm>
          <a:prstGeom prst="rect">
            <a:avLst/>
          </a:prstGeom>
          <a:solidFill>
            <a:srgbClr val="7FBC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8DC4412-5C68-48F0-4802-0C43103C8C40}"/>
              </a:ext>
            </a:extLst>
          </p:cNvPr>
          <p:cNvSpPr/>
          <p:nvPr/>
        </p:nvSpPr>
        <p:spPr>
          <a:xfrm>
            <a:off x="-115614" y="755480"/>
            <a:ext cx="11469414" cy="947192"/>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5E7F9E-3CB8-0E0F-C3CF-3544F1FD1AD4}"/>
              </a:ext>
            </a:extLst>
          </p:cNvPr>
          <p:cNvSpPr>
            <a:spLocks noGrp="1"/>
          </p:cNvSpPr>
          <p:nvPr>
            <p:ph type="title"/>
          </p:nvPr>
        </p:nvSpPr>
        <p:spPr>
          <a:xfrm>
            <a:off x="838200" y="606857"/>
            <a:ext cx="10515600" cy="1325563"/>
          </a:xfrm>
        </p:spPr>
        <p:txBody>
          <a:bodyPr>
            <a:normAutofit/>
          </a:bodyPr>
          <a:lstStyle/>
          <a:p>
            <a:r>
              <a:rPr lang="en-US" b="1" dirty="0">
                <a:solidFill>
                  <a:schemeClr val="bg1"/>
                </a:solidFill>
                <a:latin typeface="Montserrat" panose="00000500000000000000" pitchFamily="50" charset="0"/>
                <a:cs typeface="Calibri Light"/>
              </a:rPr>
              <a:t>Clean Fuels: Background</a:t>
            </a:r>
            <a:endParaRPr lang="en-US"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A4B61AE5-DC29-B97B-EE50-97C76B536F0B}"/>
              </a:ext>
            </a:extLst>
          </p:cNvPr>
          <p:cNvSpPr>
            <a:spLocks noGrp="1"/>
          </p:cNvSpPr>
          <p:nvPr>
            <p:ph idx="1"/>
          </p:nvPr>
        </p:nvSpPr>
        <p:spPr>
          <a:xfrm>
            <a:off x="838200" y="1932420"/>
            <a:ext cx="10515600" cy="3506687"/>
          </a:xfrm>
        </p:spPr>
        <p:txBody>
          <a:bodyPr vert="horz" lIns="91440" tIns="45720" rIns="91440" bIns="45720" rtlCol="0" anchor="t">
            <a:noAutofit/>
          </a:bodyPr>
          <a:lstStyle/>
          <a:p>
            <a:pPr>
              <a:lnSpc>
                <a:spcPct val="120000"/>
              </a:lnSpc>
            </a:pPr>
            <a:r>
              <a:rPr lang="en-US" sz="2200" dirty="0">
                <a:latin typeface="Montserrat" panose="00000500000000000000" pitchFamily="50" charset="0"/>
              </a:rPr>
              <a:t>The bill extends credits to promote low-carbon fuels such as biodiesel</a:t>
            </a:r>
          </a:p>
          <a:p>
            <a:pPr>
              <a:lnSpc>
                <a:spcPct val="120000"/>
              </a:lnSpc>
            </a:pPr>
            <a:r>
              <a:rPr lang="en-US" sz="2200" dirty="0">
                <a:latin typeface="Montserrat" panose="00000500000000000000" pitchFamily="50" charset="0"/>
              </a:rPr>
              <a:t>The bill tackles one of the hardest-to-decarbonize sectors, aviation, through a new credit for sustainable aviation fuel</a:t>
            </a:r>
            <a:endParaRPr lang="en-US" sz="2200" dirty="0">
              <a:latin typeface="Montserrat" panose="00000500000000000000" pitchFamily="50" charset="0"/>
              <a:cs typeface="Calibri"/>
            </a:endParaRPr>
          </a:p>
          <a:p>
            <a:pPr>
              <a:lnSpc>
                <a:spcPct val="120000"/>
              </a:lnSpc>
            </a:pPr>
            <a:r>
              <a:rPr lang="en-US" sz="2200" dirty="0">
                <a:latin typeface="Montserrat" panose="00000500000000000000" pitchFamily="50" charset="0"/>
              </a:rPr>
              <a:t>The bill incentivizes new low-carbon fuel pathways: </a:t>
            </a:r>
            <a:endParaRPr lang="en-US" sz="2200" dirty="0">
              <a:latin typeface="Montserrat" panose="00000500000000000000" pitchFamily="50" charset="0"/>
              <a:cs typeface="Calibri"/>
            </a:endParaRPr>
          </a:p>
          <a:p>
            <a:pPr lvl="1">
              <a:lnSpc>
                <a:spcPct val="120000"/>
              </a:lnSpc>
            </a:pPr>
            <a:r>
              <a:rPr lang="en-US" sz="2200" dirty="0">
                <a:latin typeface="Montserrat" panose="00000500000000000000" pitchFamily="50" charset="0"/>
              </a:rPr>
              <a:t>Creates a new tax credit for hydrogen production that scales up based on reduction in carbon emissions, with zero-carbon hydrogen qualifying for the largest credit.  </a:t>
            </a:r>
            <a:endParaRPr lang="en-US" sz="2200" dirty="0">
              <a:latin typeface="Montserrat" panose="00000500000000000000" pitchFamily="50" charset="0"/>
              <a:cs typeface="Calibri"/>
            </a:endParaRPr>
          </a:p>
          <a:p>
            <a:pPr lvl="1">
              <a:lnSpc>
                <a:spcPct val="120000"/>
              </a:lnSpc>
            </a:pPr>
            <a:r>
              <a:rPr lang="en-US" sz="2200" dirty="0">
                <a:latin typeface="Montserrat" panose="00000500000000000000" pitchFamily="50" charset="0"/>
              </a:rPr>
              <a:t>New "tech-neutral" credit allows other low-carbon fuel pathways to qualify  </a:t>
            </a:r>
            <a:endParaRPr lang="en-US" sz="2200" dirty="0">
              <a:latin typeface="Montserrat" panose="00000500000000000000" pitchFamily="50" charset="0"/>
              <a:cs typeface="Calibri"/>
            </a:endParaRPr>
          </a:p>
        </p:txBody>
      </p:sp>
      <p:pic>
        <p:nvPicPr>
          <p:cNvPr id="6" name="Picture 5" descr="A picture containing text, vector graphics&#10;&#10;Description automatically generated">
            <a:extLst>
              <a:ext uri="{FF2B5EF4-FFF2-40B4-BE49-F238E27FC236}">
                <a16:creationId xmlns:a16="http://schemas.microsoft.com/office/drawing/2014/main" id="{2B0D855A-4C06-881E-597C-B23CC17526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75542"/>
            <a:ext cx="468431" cy="468431"/>
          </a:xfrm>
          <a:prstGeom prst="rect">
            <a:avLst/>
          </a:prstGeom>
        </p:spPr>
      </p:pic>
      <p:sp>
        <p:nvSpPr>
          <p:cNvPr id="7" name="Title 1">
            <a:extLst>
              <a:ext uri="{FF2B5EF4-FFF2-40B4-BE49-F238E27FC236}">
                <a16:creationId xmlns:a16="http://schemas.microsoft.com/office/drawing/2014/main" id="{07382F66-6FE6-4358-F24C-1E62FBE332AB}"/>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rgbClr val="002E54"/>
                </a:solidFill>
                <a:latin typeface="Montserrat" panose="00000500000000000000" pitchFamily="50" charset="0"/>
                <a:cs typeface="Calibri Light"/>
              </a:rPr>
              <a:t>Inflation Reduction Act Highlights</a:t>
            </a:r>
            <a:endParaRPr lang="en-US" sz="1200" b="1" dirty="0">
              <a:solidFill>
                <a:srgbClr val="002E54"/>
              </a:solidFill>
              <a:latin typeface="Montserrat" panose="00000500000000000000" pitchFamily="50" charset="0"/>
            </a:endParaRPr>
          </a:p>
        </p:txBody>
      </p:sp>
    </p:spTree>
    <p:extLst>
      <p:ext uri="{BB962C8B-B14F-4D97-AF65-F5344CB8AC3E}">
        <p14:creationId xmlns:p14="http://schemas.microsoft.com/office/powerpoint/2010/main" val="41966117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F64F40-3D02-4EF0-DCB6-31E31C4B17E8}"/>
              </a:ext>
            </a:extLst>
          </p:cNvPr>
          <p:cNvSpPr/>
          <p:nvPr/>
        </p:nvSpPr>
        <p:spPr>
          <a:xfrm>
            <a:off x="599091" y="1418894"/>
            <a:ext cx="11698012" cy="4593023"/>
          </a:xfrm>
          <a:prstGeom prst="rect">
            <a:avLst/>
          </a:prstGeom>
          <a:solidFill>
            <a:srgbClr val="7FBC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8DC4412-5C68-48F0-4802-0C43103C8C40}"/>
              </a:ext>
            </a:extLst>
          </p:cNvPr>
          <p:cNvSpPr/>
          <p:nvPr/>
        </p:nvSpPr>
        <p:spPr>
          <a:xfrm>
            <a:off x="-115614" y="755480"/>
            <a:ext cx="11469414" cy="947192"/>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5E7F9E-3CB8-0E0F-C3CF-3544F1FD1AD4}"/>
              </a:ext>
            </a:extLst>
          </p:cNvPr>
          <p:cNvSpPr>
            <a:spLocks noGrp="1"/>
          </p:cNvSpPr>
          <p:nvPr>
            <p:ph type="title"/>
          </p:nvPr>
        </p:nvSpPr>
        <p:spPr>
          <a:xfrm>
            <a:off x="838200" y="606857"/>
            <a:ext cx="10515600" cy="1325563"/>
          </a:xfrm>
        </p:spPr>
        <p:txBody>
          <a:bodyPr>
            <a:normAutofit/>
          </a:bodyPr>
          <a:lstStyle/>
          <a:p>
            <a:r>
              <a:rPr lang="en-US" b="1" dirty="0">
                <a:solidFill>
                  <a:schemeClr val="bg1"/>
                </a:solidFill>
                <a:latin typeface="Montserrat" panose="00000500000000000000" pitchFamily="50" charset="0"/>
                <a:cs typeface="Calibri Light"/>
              </a:rPr>
              <a:t>Clean Fuels: Messaging</a:t>
            </a:r>
            <a:endParaRPr lang="en-US"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A4B61AE5-DC29-B97B-EE50-97C76B536F0B}"/>
              </a:ext>
            </a:extLst>
          </p:cNvPr>
          <p:cNvSpPr>
            <a:spLocks noGrp="1"/>
          </p:cNvSpPr>
          <p:nvPr>
            <p:ph idx="1"/>
          </p:nvPr>
        </p:nvSpPr>
        <p:spPr>
          <a:xfrm>
            <a:off x="838200" y="1932420"/>
            <a:ext cx="10515600" cy="3506687"/>
          </a:xfrm>
        </p:spPr>
        <p:txBody>
          <a:bodyPr vert="horz" lIns="91440" tIns="45720" rIns="91440" bIns="45720" rtlCol="0" anchor="t">
            <a:noAutofit/>
          </a:bodyPr>
          <a:lstStyle/>
          <a:p>
            <a:pPr>
              <a:lnSpc>
                <a:spcPct val="120000"/>
              </a:lnSpc>
            </a:pPr>
            <a:r>
              <a:rPr lang="en-US" sz="2400" dirty="0">
                <a:latin typeface="Montserrat" panose="00000500000000000000" pitchFamily="50" charset="0"/>
                <a:cs typeface="Calibri"/>
              </a:rPr>
              <a:t>Promoting alternate fuels is crucial to </a:t>
            </a:r>
            <a:r>
              <a:rPr lang="en-US" sz="2400" b="1" dirty="0">
                <a:latin typeface="Montserrat" panose="00000500000000000000" pitchFamily="50" charset="0"/>
                <a:cs typeface="Calibri"/>
              </a:rPr>
              <a:t>reducing our reliance on petroleum</a:t>
            </a:r>
            <a:r>
              <a:rPr lang="en-US" sz="2400" dirty="0">
                <a:latin typeface="Montserrat" panose="00000500000000000000" pitchFamily="50" charset="0"/>
                <a:cs typeface="Calibri"/>
              </a:rPr>
              <a:t> and meeting our carbon reduction goals.</a:t>
            </a:r>
          </a:p>
          <a:p>
            <a:pPr>
              <a:lnSpc>
                <a:spcPct val="120000"/>
              </a:lnSpc>
            </a:pPr>
            <a:r>
              <a:rPr lang="en-US" sz="2400" dirty="0">
                <a:latin typeface="Montserrat" panose="00000500000000000000" pitchFamily="50" charset="0"/>
                <a:cs typeface="Calibri"/>
              </a:rPr>
              <a:t>Sustainable Aviation Fuel is a new and innovative tool to </a:t>
            </a:r>
            <a:r>
              <a:rPr lang="en-US" sz="2400" b="1" dirty="0">
                <a:latin typeface="Montserrat" panose="00000500000000000000" pitchFamily="50" charset="0"/>
                <a:cs typeface="Calibri"/>
              </a:rPr>
              <a:t>reduce the carbon footprint of air travel</a:t>
            </a:r>
            <a:r>
              <a:rPr lang="en-US" sz="2400" dirty="0">
                <a:latin typeface="Montserrat" panose="00000500000000000000" pitchFamily="50" charset="0"/>
                <a:cs typeface="Calibri"/>
              </a:rPr>
              <a:t>, one of the biggest contributors to global carbon emissions.</a:t>
            </a:r>
          </a:p>
          <a:p>
            <a:pPr>
              <a:lnSpc>
                <a:spcPct val="120000"/>
              </a:lnSpc>
            </a:pPr>
            <a:r>
              <a:rPr lang="en-US" sz="2400" dirty="0">
                <a:latin typeface="Montserrat" panose="00000500000000000000" pitchFamily="50" charset="0"/>
                <a:cs typeface="Calibri"/>
              </a:rPr>
              <a:t>By promoting new </a:t>
            </a:r>
            <a:r>
              <a:rPr lang="en-US" sz="2400" b="1" dirty="0">
                <a:latin typeface="Montserrat" panose="00000500000000000000" pitchFamily="50" charset="0"/>
                <a:cs typeface="Calibri"/>
              </a:rPr>
              <a:t>zero carbon fuels</a:t>
            </a:r>
            <a:r>
              <a:rPr lang="en-US" sz="2400" dirty="0">
                <a:latin typeface="Montserrat" panose="00000500000000000000" pitchFamily="50" charset="0"/>
                <a:cs typeface="Calibri"/>
              </a:rPr>
              <a:t>, like green hydrogen, this bill jumpstarts innovative technologies that will propel us into the future, including decarbonizing our industrial sector.</a:t>
            </a:r>
          </a:p>
        </p:txBody>
      </p:sp>
      <p:pic>
        <p:nvPicPr>
          <p:cNvPr id="6" name="Picture 5" descr="A picture containing text, vector graphics&#10;&#10;Description automatically generated">
            <a:extLst>
              <a:ext uri="{FF2B5EF4-FFF2-40B4-BE49-F238E27FC236}">
                <a16:creationId xmlns:a16="http://schemas.microsoft.com/office/drawing/2014/main" id="{A769423F-F0E0-1C27-1AD2-229A79DF60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75542"/>
            <a:ext cx="468431" cy="468431"/>
          </a:xfrm>
          <a:prstGeom prst="rect">
            <a:avLst/>
          </a:prstGeom>
        </p:spPr>
      </p:pic>
      <p:sp>
        <p:nvSpPr>
          <p:cNvPr id="7" name="Title 1">
            <a:extLst>
              <a:ext uri="{FF2B5EF4-FFF2-40B4-BE49-F238E27FC236}">
                <a16:creationId xmlns:a16="http://schemas.microsoft.com/office/drawing/2014/main" id="{1E0313EE-6BF7-AA57-B574-7D8F66914989}"/>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rgbClr val="002E54"/>
                </a:solidFill>
                <a:latin typeface="Montserrat" panose="00000500000000000000" pitchFamily="50" charset="0"/>
                <a:cs typeface="Calibri Light"/>
              </a:rPr>
              <a:t>Inflation Reduction Act Highlights</a:t>
            </a:r>
            <a:endParaRPr lang="en-US" sz="1200" b="1" dirty="0">
              <a:solidFill>
                <a:srgbClr val="002E54"/>
              </a:solidFill>
              <a:latin typeface="Montserrat" panose="00000500000000000000" pitchFamily="50" charset="0"/>
            </a:endParaRPr>
          </a:p>
        </p:txBody>
      </p:sp>
    </p:spTree>
    <p:extLst>
      <p:ext uri="{BB962C8B-B14F-4D97-AF65-F5344CB8AC3E}">
        <p14:creationId xmlns:p14="http://schemas.microsoft.com/office/powerpoint/2010/main" val="1971295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5F64F40-3D02-4EF0-DCB6-31E31C4B17E8}"/>
              </a:ext>
            </a:extLst>
          </p:cNvPr>
          <p:cNvSpPr/>
          <p:nvPr/>
        </p:nvSpPr>
        <p:spPr>
          <a:xfrm>
            <a:off x="599091" y="1418894"/>
            <a:ext cx="11698012" cy="5065989"/>
          </a:xfrm>
          <a:prstGeom prst="rect">
            <a:avLst/>
          </a:prstGeom>
          <a:solidFill>
            <a:srgbClr val="7FBCFF">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88DC4412-5C68-48F0-4802-0C43103C8C40}"/>
              </a:ext>
            </a:extLst>
          </p:cNvPr>
          <p:cNvSpPr/>
          <p:nvPr/>
        </p:nvSpPr>
        <p:spPr>
          <a:xfrm>
            <a:off x="-115614" y="606857"/>
            <a:ext cx="11469414" cy="1325563"/>
          </a:xfrm>
          <a:prstGeom prst="rect">
            <a:avLst/>
          </a:prstGeom>
          <a:solidFill>
            <a:srgbClr val="002E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5E7F9E-3CB8-0E0F-C3CF-3544F1FD1AD4}"/>
              </a:ext>
            </a:extLst>
          </p:cNvPr>
          <p:cNvSpPr>
            <a:spLocks noGrp="1"/>
          </p:cNvSpPr>
          <p:nvPr>
            <p:ph type="title"/>
          </p:nvPr>
        </p:nvSpPr>
        <p:spPr>
          <a:xfrm>
            <a:off x="838200" y="606857"/>
            <a:ext cx="9777248" cy="1325563"/>
          </a:xfrm>
        </p:spPr>
        <p:txBody>
          <a:bodyPr>
            <a:noAutofit/>
          </a:bodyPr>
          <a:lstStyle/>
          <a:p>
            <a:pPr>
              <a:lnSpc>
                <a:spcPct val="120000"/>
              </a:lnSpc>
            </a:pPr>
            <a:r>
              <a:rPr lang="en-US" sz="3000" b="1" dirty="0">
                <a:solidFill>
                  <a:schemeClr val="bg1"/>
                </a:solidFill>
                <a:latin typeface="Montserrat" panose="00000500000000000000" pitchFamily="50" charset="0"/>
                <a:cs typeface="Calibri Light"/>
              </a:rPr>
              <a:t>Energy Efficiency and Clean Energy Incentives for Individuals and Businesses: Background</a:t>
            </a:r>
            <a:endParaRPr lang="en-US" sz="3000" b="1" dirty="0">
              <a:solidFill>
                <a:schemeClr val="bg1"/>
              </a:solidFill>
              <a:latin typeface="Montserrat" panose="00000500000000000000" pitchFamily="50" charset="0"/>
            </a:endParaRPr>
          </a:p>
        </p:txBody>
      </p:sp>
      <p:sp>
        <p:nvSpPr>
          <p:cNvPr id="3" name="Content Placeholder 2">
            <a:extLst>
              <a:ext uri="{FF2B5EF4-FFF2-40B4-BE49-F238E27FC236}">
                <a16:creationId xmlns:a16="http://schemas.microsoft.com/office/drawing/2014/main" id="{A4B61AE5-DC29-B97B-EE50-97C76B536F0B}"/>
              </a:ext>
            </a:extLst>
          </p:cNvPr>
          <p:cNvSpPr>
            <a:spLocks noGrp="1"/>
          </p:cNvSpPr>
          <p:nvPr>
            <p:ph idx="1"/>
          </p:nvPr>
        </p:nvSpPr>
        <p:spPr>
          <a:xfrm>
            <a:off x="838200" y="2048032"/>
            <a:ext cx="10515600" cy="3506687"/>
          </a:xfrm>
        </p:spPr>
        <p:txBody>
          <a:bodyPr vert="horz" lIns="91440" tIns="45720" rIns="91440" bIns="45720" rtlCol="0" anchor="t">
            <a:noAutofit/>
          </a:bodyPr>
          <a:lstStyle/>
          <a:p>
            <a:pPr>
              <a:lnSpc>
                <a:spcPct val="120000"/>
              </a:lnSpc>
            </a:pPr>
            <a:r>
              <a:rPr lang="en-US" sz="1700" dirty="0">
                <a:latin typeface="Montserrat" panose="00000500000000000000" pitchFamily="50" charset="0"/>
                <a:ea typeface="+mn-lt"/>
                <a:cs typeface="+mn-lt"/>
              </a:rPr>
              <a:t>Provides 10 years of expanded tax credits to help individuals and business owners invest in energy efficiency, including</a:t>
            </a:r>
          </a:p>
          <a:p>
            <a:pPr lvl="1">
              <a:lnSpc>
                <a:spcPct val="120000"/>
              </a:lnSpc>
            </a:pPr>
            <a:r>
              <a:rPr lang="en-US" sz="1700" dirty="0">
                <a:latin typeface="Montserrat" panose="00000500000000000000" pitchFamily="50" charset="0"/>
                <a:ea typeface="+mn-lt"/>
                <a:cs typeface="+mn-lt"/>
              </a:rPr>
              <a:t>Helping homeowners afford </a:t>
            </a:r>
            <a:r>
              <a:rPr lang="en-US" sz="1700" b="1" dirty="0">
                <a:latin typeface="Montserrat" panose="00000500000000000000" pitchFamily="50" charset="0"/>
                <a:ea typeface="+mn-lt"/>
                <a:cs typeface="+mn-lt"/>
              </a:rPr>
              <a:t>electric and energy-efficient home upgrades</a:t>
            </a:r>
            <a:r>
              <a:rPr lang="en-US" sz="1700" dirty="0">
                <a:latin typeface="Montserrat" panose="00000500000000000000" pitchFamily="50" charset="0"/>
                <a:ea typeface="+mn-lt"/>
                <a:cs typeface="+mn-lt"/>
              </a:rPr>
              <a:t>, including 1) HVAC and water heaters, 2) building envelope (including insulation), 3) doors and windows, 4) electric panel upgrades</a:t>
            </a:r>
          </a:p>
          <a:p>
            <a:pPr lvl="1">
              <a:lnSpc>
                <a:spcPct val="120000"/>
              </a:lnSpc>
            </a:pPr>
            <a:r>
              <a:rPr lang="en-US" sz="1700" dirty="0">
                <a:latin typeface="Montserrat" panose="00000500000000000000" pitchFamily="50" charset="0"/>
                <a:ea typeface="+mn-lt"/>
                <a:cs typeface="+mn-lt"/>
              </a:rPr>
              <a:t>Incentivizing building new single- and multi-family energy efficient homes (45L credit)</a:t>
            </a:r>
          </a:p>
          <a:p>
            <a:pPr lvl="1">
              <a:lnSpc>
                <a:spcPct val="120000"/>
              </a:lnSpc>
            </a:pPr>
            <a:r>
              <a:rPr lang="en-US" sz="1700" dirty="0">
                <a:latin typeface="Montserrat" panose="00000500000000000000" pitchFamily="50" charset="0"/>
                <a:ea typeface="+mn-lt"/>
                <a:cs typeface="+mn-lt"/>
              </a:rPr>
              <a:t>Incentivizing energy efficient commercial buildings (179D deduction), now more accessible to nonprofits and to older buildings looking to perform retrofits</a:t>
            </a:r>
            <a:endParaRPr lang="en-US" sz="1700" dirty="0">
              <a:latin typeface="Montserrat" panose="00000500000000000000" pitchFamily="50" charset="0"/>
            </a:endParaRPr>
          </a:p>
          <a:p>
            <a:pPr>
              <a:lnSpc>
                <a:spcPct val="120000"/>
              </a:lnSpc>
            </a:pPr>
            <a:r>
              <a:rPr lang="en-US" sz="1700" dirty="0">
                <a:latin typeface="Montserrat" panose="00000500000000000000" pitchFamily="50" charset="0"/>
                <a:cs typeface="Calibri"/>
              </a:rPr>
              <a:t>Provides 10 years of tax credits for individuals and businesses for </a:t>
            </a:r>
            <a:r>
              <a:rPr lang="en-US" sz="1700" b="1" dirty="0">
                <a:latin typeface="Montserrat" panose="00000500000000000000" pitchFamily="50" charset="0"/>
                <a:cs typeface="Calibri"/>
              </a:rPr>
              <a:t>rooftop solar</a:t>
            </a:r>
            <a:r>
              <a:rPr lang="en-US" sz="1700" dirty="0">
                <a:latin typeface="Montserrat" panose="00000500000000000000" pitchFamily="50" charset="0"/>
                <a:cs typeface="Calibri"/>
              </a:rPr>
              <a:t>, as well as other renewable technologies.</a:t>
            </a:r>
          </a:p>
          <a:p>
            <a:pPr>
              <a:lnSpc>
                <a:spcPct val="120000"/>
              </a:lnSpc>
            </a:pPr>
            <a:r>
              <a:rPr lang="en-US" sz="1700" dirty="0">
                <a:latin typeface="Montserrat" panose="00000500000000000000" pitchFamily="50" charset="0"/>
                <a:cs typeface="Calibri"/>
              </a:rPr>
              <a:t>Individuals and businesses can also install </a:t>
            </a:r>
            <a:r>
              <a:rPr lang="en-US" sz="1700" b="1" dirty="0">
                <a:latin typeface="Montserrat" panose="00000500000000000000" pitchFamily="50" charset="0"/>
                <a:cs typeface="Calibri"/>
              </a:rPr>
              <a:t>batteries</a:t>
            </a:r>
            <a:r>
              <a:rPr lang="en-US" sz="1700" dirty="0">
                <a:latin typeface="Montserrat" panose="00000500000000000000" pitchFamily="50" charset="0"/>
                <a:cs typeface="Calibri"/>
              </a:rPr>
              <a:t> in their homes for energy storage to protect against blackouts and to pair with renewables.</a:t>
            </a:r>
            <a:endParaRPr lang="en-US" sz="1700" dirty="0">
              <a:latin typeface="Montserrat" panose="00000500000000000000" pitchFamily="50" charset="0"/>
            </a:endParaRPr>
          </a:p>
          <a:p>
            <a:pPr marL="0" indent="0">
              <a:lnSpc>
                <a:spcPct val="120000"/>
              </a:lnSpc>
              <a:buNone/>
            </a:pPr>
            <a:endParaRPr lang="en-US" sz="1700" dirty="0">
              <a:latin typeface="Montserrat" panose="00000500000000000000" pitchFamily="50" charset="0"/>
              <a:cs typeface="Calibri"/>
            </a:endParaRPr>
          </a:p>
        </p:txBody>
      </p:sp>
      <p:pic>
        <p:nvPicPr>
          <p:cNvPr id="6" name="Picture 5" descr="A picture containing text, vector graphics&#10;&#10;Description automatically generated">
            <a:extLst>
              <a:ext uri="{FF2B5EF4-FFF2-40B4-BE49-F238E27FC236}">
                <a16:creationId xmlns:a16="http://schemas.microsoft.com/office/drawing/2014/main" id="{EF1B99E4-4BBF-E21C-E051-4D4DAF944D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19337" y="175542"/>
            <a:ext cx="468431" cy="468431"/>
          </a:xfrm>
          <a:prstGeom prst="rect">
            <a:avLst/>
          </a:prstGeom>
        </p:spPr>
      </p:pic>
      <p:sp>
        <p:nvSpPr>
          <p:cNvPr id="7" name="Title 1">
            <a:extLst>
              <a:ext uri="{FF2B5EF4-FFF2-40B4-BE49-F238E27FC236}">
                <a16:creationId xmlns:a16="http://schemas.microsoft.com/office/drawing/2014/main" id="{93EBF740-4F3F-F4FD-7697-9419194567E4}"/>
              </a:ext>
            </a:extLst>
          </p:cNvPr>
          <p:cNvSpPr txBox="1">
            <a:spLocks/>
          </p:cNvSpPr>
          <p:nvPr/>
        </p:nvSpPr>
        <p:spPr>
          <a:xfrm>
            <a:off x="2753711" y="233856"/>
            <a:ext cx="8765626" cy="3257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r"/>
            <a:r>
              <a:rPr lang="en-US" sz="1200" b="1" dirty="0">
                <a:solidFill>
                  <a:srgbClr val="002E54"/>
                </a:solidFill>
                <a:latin typeface="Montserrat" panose="00000500000000000000" pitchFamily="50" charset="0"/>
                <a:cs typeface="Calibri Light"/>
              </a:rPr>
              <a:t>Inflation Reduction Act Highlights</a:t>
            </a:r>
            <a:endParaRPr lang="en-US" sz="1200" b="1" dirty="0">
              <a:solidFill>
                <a:srgbClr val="002E54"/>
              </a:solidFill>
              <a:latin typeface="Montserrat" panose="00000500000000000000" pitchFamily="50" charset="0"/>
            </a:endParaRPr>
          </a:p>
        </p:txBody>
      </p:sp>
    </p:spTree>
    <p:extLst>
      <p:ext uri="{BB962C8B-B14F-4D97-AF65-F5344CB8AC3E}">
        <p14:creationId xmlns:p14="http://schemas.microsoft.com/office/powerpoint/2010/main" val="121269934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74CC0F77F524440A58520452F7D7DEF" ma:contentTypeVersion="10" ma:contentTypeDescription="Create a new document." ma:contentTypeScope="" ma:versionID="28327494a61e92538234007114e1c59e">
  <xsd:schema xmlns:xsd="http://www.w3.org/2001/XMLSchema" xmlns:xs="http://www.w3.org/2001/XMLSchema" xmlns:p="http://schemas.microsoft.com/office/2006/metadata/properties" xmlns:ns2="be98e1f3-2cc4-40d7-b9a2-641f3eb5d14e" xmlns:ns3="3b2e0ef4-0a20-4165-a719-63d1554758f3" targetNamespace="http://schemas.microsoft.com/office/2006/metadata/properties" ma:root="true" ma:fieldsID="19243e6ed7fffc47f4f973ff3531d663" ns2:_="" ns3:_="">
    <xsd:import namespace="be98e1f3-2cc4-40d7-b9a2-641f3eb5d14e"/>
    <xsd:import namespace="3b2e0ef4-0a20-4165-a719-63d1554758f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e98e1f3-2cc4-40d7-b9a2-641f3eb5d1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b2e0ef4-0a20-4165-a719-63d1554758f3"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3b2e0ef4-0a20-4165-a719-63d1554758f3">
      <UserInfo>
        <DisplayName>Baron, Zach</DisplayName>
        <AccountId>64</AccountId>
        <AccountType/>
      </UserInfo>
      <UserInfo>
        <DisplayName>Dolin, Rachel</DisplayName>
        <AccountId>40</AccountId>
        <AccountType/>
      </UserInfo>
      <UserInfo>
        <DisplayName>Levin, Sarah</DisplayName>
        <AccountId>47</AccountId>
        <AccountType/>
      </UserInfo>
      <UserInfo>
        <DisplayName>Raymond, Katie</DisplayName>
        <AccountId>144</AccountId>
        <AccountType/>
      </UserInfo>
    </SharedWithUsers>
  </documentManagement>
</p:properties>
</file>

<file path=customXml/itemProps1.xml><?xml version="1.0" encoding="utf-8"?>
<ds:datastoreItem xmlns:ds="http://schemas.openxmlformats.org/officeDocument/2006/customXml" ds:itemID="{0FF78968-DE5D-4561-BAB3-4DBB70623DB1}">
  <ds:schemaRefs>
    <ds:schemaRef ds:uri="3b2e0ef4-0a20-4165-a719-63d1554758f3"/>
    <ds:schemaRef ds:uri="be98e1f3-2cc4-40d7-b9a2-641f3eb5d14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2.xml><?xml version="1.0" encoding="utf-8"?>
<ds:datastoreItem xmlns:ds="http://schemas.openxmlformats.org/officeDocument/2006/customXml" ds:itemID="{76BE0F18-299C-4C69-B52C-80154C7679F6}">
  <ds:schemaRefs>
    <ds:schemaRef ds:uri="http://schemas.microsoft.com/sharepoint/v3/contenttype/forms"/>
  </ds:schemaRefs>
</ds:datastoreItem>
</file>

<file path=customXml/itemProps3.xml><?xml version="1.0" encoding="utf-8"?>
<ds:datastoreItem xmlns:ds="http://schemas.openxmlformats.org/officeDocument/2006/customXml" ds:itemID="{293B3665-A103-413E-AA23-66B5F5B1E07E}">
  <ds:schemaRefs>
    <ds:schemaRef ds:uri="http://purl.org/dc/dcmitype/"/>
    <ds:schemaRef ds:uri="http://purl.org/dc/terms/"/>
    <ds:schemaRef ds:uri="http://schemas.microsoft.com/office/2006/documentManagement/types"/>
    <ds:schemaRef ds:uri="http://schemas.microsoft.com/office/2006/metadata/properties"/>
    <ds:schemaRef ds:uri="http://www.w3.org/XML/1998/namespace"/>
    <ds:schemaRef ds:uri="3b2e0ef4-0a20-4165-a719-63d1554758f3"/>
    <ds:schemaRef ds:uri="http://schemas.openxmlformats.org/package/2006/metadata/core-properties"/>
    <ds:schemaRef ds:uri="http://purl.org/dc/elements/1.1/"/>
    <ds:schemaRef ds:uri="http://schemas.microsoft.com/office/infopath/2007/PartnerControls"/>
    <ds:schemaRef ds:uri="be98e1f3-2cc4-40d7-b9a2-641f3eb5d14e"/>
  </ds:schemaRefs>
</ds:datastoreItem>
</file>

<file path=docProps/app.xml><?xml version="1.0" encoding="utf-8"?>
<Properties xmlns="http://schemas.openxmlformats.org/officeDocument/2006/extended-properties" xmlns:vt="http://schemas.openxmlformats.org/officeDocument/2006/docPropsVTypes">
  <Template>office theme</Template>
  <TotalTime>7</TotalTime>
  <Words>3802</Words>
  <Application>Microsoft Office PowerPoint</Application>
  <PresentationFormat>Widescreen</PresentationFormat>
  <Paragraphs>251</Paragraphs>
  <Slides>32</Slides>
  <Notes>32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Calibri</vt:lpstr>
      <vt:lpstr>Calibri Light</vt:lpstr>
      <vt:lpstr>Montserrat</vt:lpstr>
      <vt:lpstr>office theme</vt:lpstr>
      <vt:lpstr>Inflation Reduction Act Highlights</vt:lpstr>
      <vt:lpstr>Climate Tax (GREEN Act)</vt:lpstr>
      <vt:lpstr>Climate Overview</vt:lpstr>
      <vt:lpstr>Ways and Means Contributions</vt:lpstr>
      <vt:lpstr>Clean Electricity Generation: Background</vt:lpstr>
      <vt:lpstr>Clean Electricity Generation: Messaging</vt:lpstr>
      <vt:lpstr>Clean Fuels: Background</vt:lpstr>
      <vt:lpstr>Clean Fuels: Messaging</vt:lpstr>
      <vt:lpstr>Energy Efficiency and Clean Energy Incentives for Individuals and Businesses: Background</vt:lpstr>
      <vt:lpstr>Energy Efficiency and Clean Energy Incentives  for Individuals and Businesses: Messaging</vt:lpstr>
      <vt:lpstr>Clean Vehicles: Background </vt:lpstr>
      <vt:lpstr>Clean Vehicles: Background (II)</vt:lpstr>
      <vt:lpstr>Clean Vehicles: Messaging</vt:lpstr>
      <vt:lpstr>Clean Vehicles: Messaging</vt:lpstr>
      <vt:lpstr>Clean Vehicles:  Frequently Heard Criticisms</vt:lpstr>
      <vt:lpstr>Clean Jobs and Manufacturing: Background </vt:lpstr>
      <vt:lpstr>Clean Manufacturing: Messaging</vt:lpstr>
      <vt:lpstr>Revenue Raisers</vt:lpstr>
      <vt:lpstr>IRS Funding: Background</vt:lpstr>
      <vt:lpstr>IRS Funding: Messaging</vt:lpstr>
      <vt:lpstr>IRS Funding: Frequently Heard Criticism</vt:lpstr>
      <vt:lpstr>Corporate Alternative Minimum Tax: Background</vt:lpstr>
      <vt:lpstr>Corporate Alternative Minimum Tax: Messaging</vt:lpstr>
      <vt:lpstr>Excise Tax on Stock Buybacks: Background</vt:lpstr>
      <vt:lpstr>Excise Tax on Stock Buybacks: Messaging</vt:lpstr>
      <vt:lpstr>Inflation Reduction Act and Health</vt:lpstr>
      <vt:lpstr>Health Care: The Inflation Reduction Act By the Numbers</vt:lpstr>
      <vt:lpstr>Affordable Care Act (ACA) Provisions: Background</vt:lpstr>
      <vt:lpstr>IRA ACA: Messaging</vt:lpstr>
      <vt:lpstr>Drug Pricing: Background</vt:lpstr>
      <vt:lpstr>Drug Pricing Provisions: Messaging</vt:lpstr>
      <vt:lpstr>Democrats Deliver Health Care Cost Savings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Raymond, Katie</dc:creator>
  <cp:lastModifiedBy>Peachey, Dylan</cp:lastModifiedBy>
  <cp:revision>1</cp:revision>
  <cp:lastPrinted>2022-09-29T14:32:31Z</cp:lastPrinted>
  <dcterms:created xsi:type="dcterms:W3CDTF">2022-09-19T16:51:04Z</dcterms:created>
  <dcterms:modified xsi:type="dcterms:W3CDTF">2022-09-29T17:39:33Z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0x010100774CC0F77F524440A58520452F7D7DEF</vt:lpwstr>
  </property>
</Properties>
</file>